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57" r:id="rId2"/>
    <p:sldId id="280" r:id="rId3"/>
    <p:sldId id="259" r:id="rId4"/>
    <p:sldId id="298" r:id="rId5"/>
    <p:sldId id="261" r:id="rId6"/>
    <p:sldId id="262" r:id="rId7"/>
    <p:sldId id="268" r:id="rId8"/>
    <p:sldId id="263" r:id="rId9"/>
    <p:sldId id="267" r:id="rId10"/>
    <p:sldId id="264" r:id="rId11"/>
    <p:sldId id="265" r:id="rId12"/>
    <p:sldId id="266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8" r:id="rId24"/>
    <p:sldId id="282" r:id="rId25"/>
    <p:sldId id="302" r:id="rId26"/>
    <p:sldId id="299" r:id="rId27"/>
    <p:sldId id="279" r:id="rId28"/>
    <p:sldId id="283" r:id="rId29"/>
    <p:sldId id="304" r:id="rId30"/>
    <p:sldId id="284" r:id="rId31"/>
    <p:sldId id="285" r:id="rId32"/>
    <p:sldId id="300" r:id="rId33"/>
    <p:sldId id="287" r:id="rId34"/>
    <p:sldId id="301" r:id="rId35"/>
    <p:sldId id="288" r:id="rId36"/>
    <p:sldId id="289" r:id="rId37"/>
    <p:sldId id="290" r:id="rId38"/>
    <p:sldId id="291" r:id="rId39"/>
    <p:sldId id="303" r:id="rId40"/>
    <p:sldId id="296" r:id="rId41"/>
    <p:sldId id="295" r:id="rId42"/>
    <p:sldId id="294" r:id="rId43"/>
    <p:sldId id="297" r:id="rId44"/>
    <p:sldId id="292" r:id="rId45"/>
  </p:sldIdLst>
  <p:sldSz cx="9144000" cy="6858000" type="screen4x3"/>
  <p:notesSz cx="7315200" cy="9601200"/>
  <p:embeddedFontLst>
    <p:embeddedFont>
      <p:font typeface="MT Extra" panose="05050102010205020202" pitchFamily="18" charset="2"/>
      <p:regular r:id="rId48"/>
    </p:embeddedFont>
    <p:embeddedFont>
      <p:font typeface="Euclid Math Two" panose="02050601010101010101" pitchFamily="18" charset="2"/>
      <p:regular r:id="rId49"/>
      <p:bold r:id="rId50"/>
    </p:embeddedFont>
    <p:embeddedFont>
      <p:font typeface="Comic Sans MS" panose="030F0702030302020204" pitchFamily="66" charset="0"/>
      <p:regular r:id="rId51"/>
      <p:bold r:id="rId52"/>
    </p:embeddedFont>
    <p:embeddedFont>
      <p:font typeface="Monotype Sorts" panose="01010601010101010101" pitchFamily="2" charset="2"/>
      <p:regular r:id="rId53"/>
    </p:embeddedFont>
    <p:embeddedFont>
      <p:font typeface="Euclid Symbol" panose="05050102010706020507" pitchFamily="18" charset="2"/>
      <p:regular r:id="rId54"/>
      <p:bold r:id="rId55"/>
      <p:italic r:id="rId56"/>
      <p:boldItalic r:id="rId57"/>
    </p:embeddedFont>
  </p:embeddedFontLst>
  <p:custDataLst>
    <p:tags r:id="rId5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CC"/>
    <a:srgbClr val="FF9900"/>
    <a:srgbClr val="FF0000"/>
    <a:srgbClr val="FFCCFF"/>
    <a:srgbClr val="339933"/>
    <a:srgbClr val="00CC00"/>
    <a:srgbClr val="003399"/>
    <a:srgbClr val="0033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893" autoAdjust="0"/>
    <p:restoredTop sz="94684" autoAdjust="0"/>
  </p:normalViewPr>
  <p:slideViewPr>
    <p:cSldViewPr>
      <p:cViewPr>
        <p:scale>
          <a:sx n="100" d="100"/>
          <a:sy n="100" d="100"/>
        </p:scale>
        <p:origin x="100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D1E44BE8-3858-42FE-8560-1B5B4B3C03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056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6CC65DA-1286-4B88-84F4-7BFCF3FA07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1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04DB6DF-527D-41CA-9F2B-1E3BDEED80D3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</a:rPr>
              <a:pPr algn="r"/>
              <a:t>1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3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93D51C-13F8-42CF-A3D0-D30F342D824D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</a:rPr>
              <a:pPr algn="r"/>
              <a:t>2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09C629-7D0C-479D-85E5-5CA86CE57415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</a:rPr>
              <a:pPr algn="r"/>
              <a:t>6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79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3505200" y="3962400"/>
            <a:ext cx="17668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>
                <a:latin typeface="MT Extra" panose="05050102010205020202" pitchFamily="18" charset="2"/>
              </a:rPr>
              <a:t>MTExtra</a:t>
            </a:r>
          </a:p>
          <a:p>
            <a:pPr algn="l"/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l"/>
            <a:r>
              <a:rPr lang="en-US" altLang="en-US" sz="1200">
                <a:latin typeface="Symbol" panose="05050102010706020507" pitchFamily="18" charset="2"/>
                <a:cs typeface="Courier New" panose="02070309020205020404" pitchFamily="49" charset="0"/>
              </a:rPr>
              <a:t>symbol</a:t>
            </a:r>
          </a:p>
          <a:p>
            <a:pPr algn="l"/>
            <a:r>
              <a:rPr lang="en-US" altLang="en-US" sz="1200">
                <a:latin typeface="Symbol" panose="05050102010706020507" pitchFamily="18" charset="2"/>
                <a:cs typeface="Courier New" panose="02070309020205020404" pitchFamily="49" charset="0"/>
              </a:rPr>
              <a:t>euclid symbol</a:t>
            </a:r>
          </a:p>
          <a:p>
            <a:pPr algn="l"/>
            <a:r>
              <a:rPr lang="en-US" altLang="en-US" sz="1200">
                <a:latin typeface="Monotype Sorts" panose="01010601010101010101" pitchFamily="2" charset="2"/>
                <a:cs typeface="Courier New" panose="02070309020205020404" pitchFamily="49" charset="0"/>
              </a:rPr>
              <a:t>monotype sorts</a:t>
            </a:r>
          </a:p>
        </p:txBody>
      </p:sp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457200" y="1519238"/>
            <a:ext cx="82296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4400" dirty="0" smtClean="0">
                <a:latin typeface="Times New Roman" pitchFamily="18" charset="0"/>
              </a:rPr>
              <a:t>EECE 4353 </a:t>
            </a:r>
            <a:r>
              <a:rPr lang="en-US" altLang="en-US" sz="4400" dirty="0">
                <a:latin typeface="Times New Roman" pitchFamily="18" charset="0"/>
              </a:rPr>
              <a:t>Image Processing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371600" y="3532188"/>
            <a:ext cx="6400800" cy="230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2800" dirty="0">
                <a:latin typeface="Times New Roman" pitchFamily="18" charset="0"/>
              </a:rPr>
              <a:t>Richard Alan Peters II</a:t>
            </a: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US" altLang="en-US" dirty="0">
                <a:latin typeface="Times New Roman" pitchFamily="18" charset="0"/>
              </a:rPr>
              <a:t>Department of Electrical Engineering and Computer Science</a:t>
            </a:r>
          </a:p>
          <a:p>
            <a:pPr algn="ctr">
              <a:defRPr/>
            </a:pPr>
            <a:endParaRPr lang="en-US" altLang="en-US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US" altLang="en-US" sz="2000" dirty="0">
                <a:latin typeface="Times New Roman" pitchFamily="18" charset="0"/>
              </a:rPr>
              <a:t>Fall Semester </a:t>
            </a:r>
            <a:r>
              <a:rPr lang="en-US" altLang="en-US" sz="2000" dirty="0" smtClean="0">
                <a:latin typeface="Times New Roman" pitchFamily="18" charset="0"/>
              </a:rPr>
              <a:t>2016</a:t>
            </a:r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3624263" y="2743200"/>
            <a:ext cx="190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</a:rPr>
              <a:t>Lecture Notes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6" name="Line 18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20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24" descr="Vanderbi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5575"/>
            <a:ext cx="3711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"/>
          <p:cNvGrpSpPr>
            <a:grpSpLocks/>
          </p:cNvGrpSpPr>
          <p:nvPr userDrawn="1"/>
        </p:nvGrpSpPr>
        <p:grpSpPr bwMode="auto">
          <a:xfrm>
            <a:off x="419100" y="6369050"/>
            <a:ext cx="8305800" cy="336550"/>
            <a:chOff x="240" y="4012"/>
            <a:chExt cx="5232" cy="212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672" y="4012"/>
              <a:ext cx="48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defTabSz="736600"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defTabSz="736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r>
                <a:rPr lang="en-US" altLang="en-US" sz="800" dirty="0">
                  <a:solidFill>
                    <a:schemeClr val="tx2"/>
                  </a:solidFill>
                  <a:latin typeface="Times New Roman" pitchFamily="18" charset="0"/>
                </a:rPr>
                <a:t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a:t>
              </a:r>
            </a:p>
          </p:txBody>
        </p:sp>
        <p:pic>
          <p:nvPicPr>
            <p:cNvPr id="12" name="Picture 7" descr="c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28" b="28743"/>
            <a:stretch>
              <a:fillRect/>
            </a:stretch>
          </p:blipFill>
          <p:spPr bwMode="auto">
            <a:xfrm>
              <a:off x="240" y="4052"/>
              <a:ext cx="40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902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714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789"/>
            <a:ext cx="837148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54B71-B490-441D-9765-D1B7C805D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3925"/>
            <a:ext cx="8382000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B82B9-8449-4E4B-BCB8-6A797263C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22338"/>
            <a:ext cx="837088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93863"/>
            <a:ext cx="8370888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00" tIns="46000" rIns="92000" bIns="4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20"/>
          <p:cNvSpPr>
            <a:spLocks noChangeShapeType="1"/>
          </p:cNvSpPr>
          <p:nvPr userDrawn="1"/>
        </p:nvSpPr>
        <p:spPr bwMode="auto">
          <a:xfrm>
            <a:off x="381000" y="914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24"/>
          <p:cNvSpPr>
            <a:spLocks noChangeShapeType="1"/>
          </p:cNvSpPr>
          <p:nvPr userDrawn="1"/>
        </p:nvSpPr>
        <p:spPr bwMode="auto">
          <a:xfrm>
            <a:off x="381000" y="62484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0" name="Picture 25" descr="Vanderbil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651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27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3" y="6437313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55575"/>
            <a:ext cx="3711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9448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E2F93669-C10E-433F-B542-BD0F9020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  <p:sldLayoutId id="2147483668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anose="01010601010101010101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9.wmf"/><Relationship Id="rId2" Type="http://schemas.microsoft.com/office/2007/relationships/media" Target="../media/media1.mp4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video" Target="file:///F:\Courses\EECE4353\Graphics\Video\Vector_Median.mp4" TargetMode="External"/><Relationship Id="rId7" Type="http://schemas.openxmlformats.org/officeDocument/2006/relationships/image" Target="../media/image39.wmf"/><Relationship Id="rId2" Type="http://schemas.microsoft.com/office/2007/relationships/media" Target="file:///F:\Courses\EECE4353\Graphics\Video\Vector_Median.mp4" TargetMode="Externa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028"/>
          <p:cNvSpPr txBox="1">
            <a:spLocks noChangeArrowheads="1"/>
          </p:cNvSpPr>
          <p:nvPr/>
        </p:nvSpPr>
        <p:spPr bwMode="auto">
          <a:xfrm>
            <a:off x="1349375" y="2438400"/>
            <a:ext cx="6443663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  <a:latin typeface="Arial" panose="020B0604020202020204" pitchFamily="34" charset="0"/>
              </a:rPr>
              <a:t>Lecture Notes on Mathematical Morphology: The Median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step+noise+med+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11338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2465388" y="990600"/>
            <a:ext cx="4122737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Median vs. Blurred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7065963" y="4235450"/>
            <a:ext cx="5969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step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7065963" y="3765550"/>
            <a:ext cx="6985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7065963" y="3294063"/>
            <a:ext cx="8763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CC00"/>
                </a:solidFill>
                <a:latin typeface="Arial" panose="020B0604020202020204" pitchFamily="34" charset="0"/>
              </a:rPr>
              <a:t>blurred</a:t>
            </a:r>
          </a:p>
        </p:txBody>
      </p:sp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7065963" y="2843213"/>
            <a:ext cx="9144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median</a:t>
            </a:r>
          </a:p>
        </p:txBody>
      </p:sp>
      <p:sp>
        <p:nvSpPr>
          <p:cNvPr id="12299" name="Text Box 9"/>
          <p:cNvSpPr txBox="1">
            <a:spLocks noChangeArrowheads="1"/>
          </p:cNvSpPr>
          <p:nvPr/>
        </p:nvSpPr>
        <p:spPr bwMode="auto">
          <a:xfrm>
            <a:off x="1593850" y="2622550"/>
            <a:ext cx="2216150" cy="1060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smtClean="0">
                <a:latin typeface="Comic Sans MS" panose="030F0702030302020204" pitchFamily="66" charset="0"/>
              </a:rPr>
              <a:t>The median filter preserves the step edge better than the blurring filter.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E83D0-EC8B-41B9-8AC4-730CE73A1C08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step+med+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14513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2465388" y="990600"/>
            <a:ext cx="4122737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Median vs. Blurred</a:t>
            </a: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7065963" y="3294063"/>
            <a:ext cx="9144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median</a:t>
            </a:r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7065963" y="2843213"/>
            <a:ext cx="8763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CC00"/>
                </a:solidFill>
                <a:latin typeface="Arial" panose="020B0604020202020204" pitchFamily="34" charset="0"/>
              </a:rPr>
              <a:t>blurred</a:t>
            </a:r>
          </a:p>
        </p:txBody>
      </p:sp>
      <p:sp>
        <p:nvSpPr>
          <p:cNvPr id="18438" name="Text Box 10"/>
          <p:cNvSpPr txBox="1">
            <a:spLocks noChangeArrowheads="1"/>
          </p:cNvSpPr>
          <p:nvPr/>
        </p:nvSpPr>
        <p:spPr bwMode="auto">
          <a:xfrm>
            <a:off x="7065963" y="3765550"/>
            <a:ext cx="5969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step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9435B7-0B32-4DFB-B5B0-7945BEA267DA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593850" y="2622550"/>
            <a:ext cx="2216150" cy="1060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smtClean="0">
                <a:latin typeface="Comic Sans MS" panose="030F0702030302020204" pitchFamily="66" charset="0"/>
              </a:rPr>
              <a:t>The median filter preserves the step edge better than the blurring filter.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step+blur+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14513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2465388" y="990600"/>
            <a:ext cx="4122737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Median vs. Blurred</a:t>
            </a:r>
          </a:p>
        </p:txBody>
      </p:sp>
      <p:sp>
        <p:nvSpPr>
          <p:cNvPr id="19460" name="Text Box 7"/>
          <p:cNvSpPr txBox="1">
            <a:spLocks noChangeArrowheads="1"/>
          </p:cNvSpPr>
          <p:nvPr/>
        </p:nvSpPr>
        <p:spPr bwMode="auto">
          <a:xfrm>
            <a:off x="7065963" y="3294063"/>
            <a:ext cx="8763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CC00"/>
                </a:solidFill>
                <a:latin typeface="Arial" panose="020B0604020202020204" pitchFamily="34" charset="0"/>
              </a:rPr>
              <a:t>blurred</a:t>
            </a:r>
          </a:p>
        </p:txBody>
      </p:sp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7065963" y="2843213"/>
            <a:ext cx="9144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median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7065963" y="3765550"/>
            <a:ext cx="5969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step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44E771-E96B-42BD-917C-C3FE6BEF9D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593850" y="2622550"/>
            <a:ext cx="2216150" cy="106045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600" dirty="0" smtClean="0">
                <a:latin typeface="Comic Sans MS" panose="030F0702030302020204" pitchFamily="66" charset="0"/>
              </a:rPr>
              <a:t>The median filter preserves the step edge better than the blurring filter.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clock-0004613 b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723900"/>
          </a:xfrm>
        </p:spPr>
        <p:txBody>
          <a:bodyPr/>
          <a:lstStyle/>
          <a:p>
            <a:pPr algn="ctr"/>
            <a:r>
              <a:rPr lang="en-US" altLang="en-US" smtClean="0"/>
              <a:t>Median Filtering of Binary Images</a:t>
            </a:r>
          </a:p>
        </p:txBody>
      </p:sp>
      <p:pic>
        <p:nvPicPr>
          <p:cNvPr id="20484" name="Picture 3" descr="clock-0004613 bin 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5883275" y="5513388"/>
            <a:ext cx="12573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B65126-C902-4F79-8CDA-84BC75E06B1A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clock-0004613 bin SP 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1023938" y="5513388"/>
            <a:ext cx="32321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Median Filtered Noisy</a:t>
            </a:r>
          </a:p>
        </p:txBody>
      </p:sp>
      <p:pic>
        <p:nvPicPr>
          <p:cNvPr id="21508" name="Picture 7" descr="clock-0004613 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5883275" y="5513388"/>
            <a:ext cx="12573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21510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Median Filtering of Binary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4E3AFD-CAFB-4892-971B-E7EAB5D0F0DF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9" descr="clock-0004613 seg enh 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47888"/>
            <a:ext cx="3328987" cy="32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7" descr="clock-0004613 seg enh gs d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5883275" y="5513388"/>
            <a:ext cx="12573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2253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C20BAC-0843-453B-94FA-D7671579769D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 descr="clock-0004613 seg enh gs d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clock-0004613 seg enh gs d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603408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23558" name="Rectangle 9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90E0C2-AC3E-4A70-AEA1-8C06F52CA160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 descr="clock-0004613 seg enh gs SP dnoise med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7" descr="clock-0004613 seg enh gs SP dnoise blur 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1</a:t>
            </a:r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1</a:t>
            </a:r>
          </a:p>
        </p:txBody>
      </p:sp>
      <p:sp>
        <p:nvSpPr>
          <p:cNvPr id="24582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6A80-4FC8-4FD3-B2C4-FA55283B1638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clock-0004613 seg enh gs SP dnoise med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7" descr="clock-0004613 seg enh gs SP dnoise blur 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2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2</a:t>
            </a:r>
          </a:p>
        </p:txBody>
      </p:sp>
      <p:sp>
        <p:nvSpPr>
          <p:cNvPr id="25606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5E3FC3-D64B-476C-8479-3A86D1E5138B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lock-0004613 seg enh gs SP dnoise med 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lock-0004613 seg enh gs SP dnoise blur 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3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3</a:t>
            </a:r>
          </a:p>
        </p:txBody>
      </p:sp>
      <p:sp>
        <p:nvSpPr>
          <p:cNvPr id="26630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60A25-AAD0-4280-9AC6-933C305CECA7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oR_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7200"/>
            <a:ext cx="3724275" cy="188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6" descr="B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267200"/>
            <a:ext cx="3724275" cy="188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7772400" cy="723900"/>
          </a:xfrm>
        </p:spPr>
        <p:txBody>
          <a:bodyPr/>
          <a:lstStyle/>
          <a:p>
            <a:r>
              <a:rPr lang="en-US" altLang="en-US" sz="3600" smtClean="0"/>
              <a:t>The Median Filter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610600" cy="2514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smtClean="0"/>
              <a:t>Returns the median value of the pixels in a neighborhood</a:t>
            </a:r>
          </a:p>
          <a:p>
            <a:pPr>
              <a:lnSpc>
                <a:spcPct val="90000"/>
              </a:lnSpc>
            </a:pPr>
            <a:r>
              <a:rPr lang="en-US" altLang="en-US" sz="2400" smtClean="0"/>
              <a:t>Is non-linear</a:t>
            </a:r>
          </a:p>
          <a:p>
            <a:pPr>
              <a:lnSpc>
                <a:spcPct val="90000"/>
              </a:lnSpc>
            </a:pPr>
            <a:r>
              <a:rPr lang="en-US" altLang="en-US" sz="2400" smtClean="0"/>
              <a:t>Is a morphological filter</a:t>
            </a:r>
          </a:p>
          <a:p>
            <a:pPr>
              <a:lnSpc>
                <a:spcPct val="90000"/>
              </a:lnSpc>
            </a:pPr>
            <a:r>
              <a:rPr lang="en-US" altLang="en-US" sz="2400" smtClean="0"/>
              <a:t>Is similar to a uniform blurring filter which returns the mean value of the pixels in a neighborhood of a pixel</a:t>
            </a:r>
          </a:p>
          <a:p>
            <a:pPr>
              <a:lnSpc>
                <a:spcPct val="90000"/>
              </a:lnSpc>
            </a:pPr>
            <a:r>
              <a:rPr lang="en-US" altLang="en-US" sz="2400" smtClean="0"/>
              <a:t>Unlike a mean value filter the median tends to preserve step edges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4154488" y="4616450"/>
            <a:ext cx="836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996600"/>
                </a:solidFill>
                <a:latin typeface="Arial" panose="020B0604020202020204" pitchFamily="34" charset="0"/>
              </a:rPr>
              <a:t>original</a:t>
            </a:r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4138613" y="5105400"/>
            <a:ext cx="8667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996600"/>
                </a:solidFill>
                <a:latin typeface="Arial" panose="020B0604020202020204" pitchFamily="34" charset="0"/>
              </a:rPr>
              <a:t>median filtered</a:t>
            </a:r>
          </a:p>
        </p:txBody>
      </p:sp>
      <p:sp>
        <p:nvSpPr>
          <p:cNvPr id="7176" name="Line 10"/>
          <p:cNvSpPr>
            <a:spLocks noChangeShapeType="1"/>
          </p:cNvSpPr>
          <p:nvPr/>
        </p:nvSpPr>
        <p:spPr bwMode="auto">
          <a:xfrm flipH="1">
            <a:off x="4114800" y="4953000"/>
            <a:ext cx="7620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Line 11"/>
          <p:cNvSpPr>
            <a:spLocks noChangeShapeType="1"/>
          </p:cNvSpPr>
          <p:nvPr/>
        </p:nvSpPr>
        <p:spPr bwMode="auto">
          <a:xfrm>
            <a:off x="4267200" y="5715000"/>
            <a:ext cx="7620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60315-A465-41DE-A360-F8E49E2CAE4C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 descr="clock-0004613 seg enh gs SP dnoise med 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7" descr="clock-0004613 seg enh gs SP dnoise blur 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4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4</a:t>
            </a:r>
          </a:p>
        </p:txBody>
      </p:sp>
      <p:sp>
        <p:nvSpPr>
          <p:cNvPr id="27654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DC910-3978-47E2-B8F9-C120F9D238EF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7" descr="clock-0004613 seg enh gs SP dnoise blur 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8" descr="clock-0004613 seg enh gs SP dnoise med 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5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5</a:t>
            </a:r>
          </a:p>
        </p:txBody>
      </p:sp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93460-CF4D-4C07-ABE0-F0B71613CBD1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clock-0004613 seg enh gs SP dnoise blur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42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8" descr="clock-0004613 seg enh gs SP dnoise med 1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262563" y="5513388"/>
            <a:ext cx="25114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10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1638300" y="5513388"/>
            <a:ext cx="20002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10</a:t>
            </a:r>
          </a:p>
        </p:txBody>
      </p:sp>
      <p:sp>
        <p:nvSpPr>
          <p:cNvPr id="29702" name="Rectangle 10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17DAA-F3AC-47A5-AE98-5BAD69DD3947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lock-0004613 seg enh gs d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clock-0004613 seg enh gs d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603408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Noisy</a:t>
            </a: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1066800"/>
            <a:ext cx="8458200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Filtering of Grayscale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37AD92-789E-4FA4-8E89-7662AF64403D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>
          <a:xfrm>
            <a:off x="409575" y="990600"/>
            <a:ext cx="8124825" cy="723900"/>
          </a:xfrm>
        </p:spPr>
        <p:txBody>
          <a:bodyPr/>
          <a:lstStyle/>
          <a:p>
            <a:r>
              <a:rPr lang="en-US" altLang="en-US" sz="3600" smtClean="0"/>
              <a:t>Limit and Root Images</a:t>
            </a:r>
          </a:p>
        </p:txBody>
      </p:sp>
      <p:sp>
        <p:nvSpPr>
          <p:cNvPr id="31747" name="Text Box 9"/>
          <p:cNvSpPr txBox="1">
            <a:spLocks noChangeArrowheads="1"/>
          </p:cNvSpPr>
          <p:nvPr/>
        </p:nvSpPr>
        <p:spPr bwMode="auto">
          <a:xfrm>
            <a:off x="838200" y="1828800"/>
            <a:ext cx="784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85800" indent="-6858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  <a:latin typeface="Arial" panose="020B0604020202020204" pitchFamily="34" charset="0"/>
              </a:rPr>
              <a:t>Fact:</a:t>
            </a:r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2"/>
                </a:solidFill>
              </a:rPr>
              <a:t>if you repeatedly filter an image with the same blurring filter or median filter, eventually the output does not change.  That is, let</a:t>
            </a:r>
          </a:p>
        </p:txBody>
      </p:sp>
      <p:graphicFrame>
        <p:nvGraphicFramePr>
          <p:cNvPr id="31748" name="Object 11"/>
          <p:cNvGraphicFramePr>
            <a:graphicFrameLocks noChangeAspect="1"/>
          </p:cNvGraphicFramePr>
          <p:nvPr/>
        </p:nvGraphicFramePr>
        <p:xfrm>
          <a:off x="1657350" y="2690813"/>
          <a:ext cx="500538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3" imgW="3340080" imgH="596880" progId="Equation.DSMT4">
                  <p:embed/>
                </p:oleObj>
              </mc:Choice>
              <mc:Fallback>
                <p:oleObj name="Equation" r:id="rId3" imgW="3340080" imgH="5968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2690813"/>
                        <a:ext cx="500538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12"/>
          <p:cNvSpPr txBox="1">
            <a:spLocks noChangeArrowheads="1"/>
          </p:cNvSpPr>
          <p:nvPr/>
        </p:nvSpPr>
        <p:spPr bwMode="auto">
          <a:xfrm>
            <a:off x="838200" y="3748088"/>
            <a:ext cx="706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Then</a:t>
            </a:r>
          </a:p>
        </p:txBody>
      </p:sp>
      <p:graphicFrame>
        <p:nvGraphicFramePr>
          <p:cNvPr id="31750" name="Object 13"/>
          <p:cNvGraphicFramePr>
            <a:graphicFrameLocks noChangeAspect="1"/>
          </p:cNvGraphicFramePr>
          <p:nvPr/>
        </p:nvGraphicFramePr>
        <p:xfrm>
          <a:off x="1660525" y="4292600"/>
          <a:ext cx="30448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5" imgW="2031840" imgH="634680" progId="Equation.DSMT4">
                  <p:embed/>
                </p:oleObj>
              </mc:Choice>
              <mc:Fallback>
                <p:oleObj name="Equation" r:id="rId5" imgW="2031840" imgH="6346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4292600"/>
                        <a:ext cx="30448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14"/>
          <p:cNvSpPr txBox="1">
            <a:spLocks noChangeArrowheads="1"/>
          </p:cNvSpPr>
          <p:nvPr/>
        </p:nvSpPr>
        <p:spPr bwMode="auto">
          <a:xfrm>
            <a:off x="838200" y="5470525"/>
            <a:ext cx="7543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where </a:t>
            </a:r>
            <a:r>
              <a:rPr lang="en-US" altLang="en-US" sz="2000" i="1">
                <a:solidFill>
                  <a:schemeClr val="tx2"/>
                </a:solidFill>
              </a:rPr>
              <a:t>n</a:t>
            </a:r>
            <a:r>
              <a:rPr lang="en-US" altLang="en-US" sz="2000">
                <a:solidFill>
                  <a:schemeClr val="tx2"/>
                </a:solidFill>
              </a:rPr>
              <a:t> and </a:t>
            </a:r>
            <a:r>
              <a:rPr lang="en-US" altLang="en-US" sz="2000" i="1">
                <a:solidFill>
                  <a:schemeClr val="tx2"/>
                </a:solidFill>
              </a:rPr>
              <a:t>m</a:t>
            </a:r>
            <a:r>
              <a:rPr lang="en-US" altLang="en-US" sz="2000">
                <a:solidFill>
                  <a:schemeClr val="tx2"/>
                </a:solidFill>
              </a:rPr>
              <a:t> are integers (&lt; </a:t>
            </a:r>
            <a:r>
              <a:rPr lang="en-US" altLang="en-US" sz="2000">
                <a:solidFill>
                  <a:schemeClr val="tx2"/>
                </a:solidFill>
                <a:cs typeface="Times New Roman" panose="02020603050405020304" pitchFamily="18" charset="0"/>
              </a:rPr>
              <a:t>∞) ,  </a:t>
            </a:r>
            <a:r>
              <a:rPr lang="en-US" altLang="en-US" sz="2000" b="1">
                <a:solidFill>
                  <a:schemeClr val="tx2"/>
                </a:solidFill>
              </a:rPr>
              <a:t>I</a:t>
            </a:r>
            <a:r>
              <a:rPr lang="en-US" altLang="en-US" sz="2000" baseline="-25000">
                <a:solidFill>
                  <a:schemeClr val="tx2"/>
                </a:solidFill>
              </a:rPr>
              <a:t>0</a:t>
            </a:r>
            <a:r>
              <a:rPr lang="en-US" altLang="en-US" sz="2000">
                <a:solidFill>
                  <a:schemeClr val="tx2"/>
                </a:solidFill>
              </a:rPr>
              <a:t> is a single-valued image and </a:t>
            </a:r>
            <a:r>
              <a:rPr lang="en-US" altLang="en-US" sz="2000" b="1">
                <a:solidFill>
                  <a:schemeClr val="tx2"/>
                </a:solidFill>
              </a:rPr>
              <a:t>I</a:t>
            </a:r>
            <a:r>
              <a:rPr lang="en-US" altLang="en-US" sz="2000" baseline="-25000">
                <a:solidFill>
                  <a:schemeClr val="tx2"/>
                </a:solidFill>
              </a:rPr>
              <a:t>r</a:t>
            </a:r>
            <a:r>
              <a:rPr lang="en-US" altLang="en-US" sz="2000">
                <a:solidFill>
                  <a:schemeClr val="tx2"/>
                </a:solidFill>
              </a:rPr>
              <a:t> is called the </a:t>
            </a:r>
            <a:r>
              <a:rPr lang="en-US" altLang="en-US" sz="2000" i="1">
                <a:solidFill>
                  <a:schemeClr val="tx2"/>
                </a:solidFill>
              </a:rPr>
              <a:t>median root</a:t>
            </a:r>
            <a:r>
              <a:rPr lang="en-US" altLang="en-US" sz="2000">
                <a:solidFill>
                  <a:schemeClr val="tx2"/>
                </a:solidFill>
              </a:rPr>
              <a:t> of </a:t>
            </a:r>
            <a:r>
              <a:rPr lang="en-US" altLang="en-US" sz="2000" b="1">
                <a:solidFill>
                  <a:schemeClr val="tx2"/>
                </a:solidFill>
              </a:rPr>
              <a:t>I</a:t>
            </a:r>
            <a:r>
              <a:rPr lang="en-US" altLang="en-US" sz="20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C37E8-E906-4316-9300-FF59A1284115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lock-0004613 seg enh gs SP dnoise blur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51063"/>
            <a:ext cx="33242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 descr="clock-0004613 seg enh gs SP dnoise med 1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262563" y="5513388"/>
            <a:ext cx="25114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x 10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638300" y="5513388"/>
            <a:ext cx="20002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10</a:t>
            </a:r>
          </a:p>
        </p:txBody>
      </p:sp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509588" y="1066800"/>
            <a:ext cx="8124825" cy="7239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Limit and Root Images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063AC3-4721-4C81-A9CA-127F173D8B4D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 descr="clock-0004613 seg enh gs SP dnoise medroot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2151063"/>
            <a:ext cx="3322637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8"/>
          <p:cNvSpPr>
            <a:spLocks noChangeArrowheads="1"/>
          </p:cNvSpPr>
          <p:nvPr/>
        </p:nvSpPr>
        <p:spPr bwMode="auto">
          <a:xfrm>
            <a:off x="969963" y="2151063"/>
            <a:ext cx="3324225" cy="3227387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>
          <a:xfrm>
            <a:off x="509588" y="1066800"/>
            <a:ext cx="8124825" cy="723900"/>
          </a:xfrm>
        </p:spPr>
        <p:txBody>
          <a:bodyPr/>
          <a:lstStyle/>
          <a:p>
            <a:pPr algn="ctr"/>
            <a:r>
              <a:rPr lang="en-US" altLang="en-US" smtClean="0"/>
              <a:t>Limit and Root Images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289550" y="5513388"/>
            <a:ext cx="24590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3x3-median root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408113" y="5508625"/>
            <a:ext cx="245903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</a:rPr>
              <a:t>3x3-blur x n</a:t>
            </a:r>
            <a:r>
              <a:rPr lang="en-US" altLang="en-US" sz="2500">
                <a:solidFill>
                  <a:schemeClr val="tx2"/>
                </a:solidFill>
                <a:latin typeface="Arial" panose="020B0604020202020204" pitchFamily="34" charset="0"/>
                <a:sym typeface="Euclid Symbol" panose="05050102010706020507" pitchFamily="18" charset="2"/>
              </a:rPr>
              <a:t></a:t>
            </a: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9EA9FA-68F3-4B42-A269-DE541B5B41B5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990600"/>
            <a:ext cx="7770812" cy="723900"/>
          </a:xfrm>
        </p:spPr>
        <p:txBody>
          <a:bodyPr/>
          <a:lstStyle/>
          <a:p>
            <a:pPr algn="ctr"/>
            <a:r>
              <a:rPr lang="en-US" altLang="en-US" sz="3600" smtClean="0"/>
              <a:t>Median Filter Algorithm in Matlab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873250" y="1828800"/>
            <a:ext cx="5173663" cy="4133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function </a:t>
            </a:r>
            <a:r>
              <a:rPr lang="en-US" altLang="en-US" sz="1400">
                <a:latin typeface="Courier New" panose="02070309020205020404" pitchFamily="49" charset="0"/>
              </a:rPr>
              <a:t>D = median_filt(I,SE,origy,origx)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[R,C] = size(I);   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assumes 1-band image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[SER,SEC] = size(SE);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SE &lt; 0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  <a:sym typeface="Euclid Symbol" panose="05050102010706020507" pitchFamily="18" charset="2"/>
              </a:rPr>
              <a:t> not in nbhd</a:t>
            </a:r>
            <a:endParaRPr lang="en-US" altLang="en-US" sz="1400">
              <a:solidFill>
                <a:srgbClr val="339933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339933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N = sum(sum(SE&gt;=0)); 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no. of pixels in nbhd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A = -ones(R+SER-1,C+SEC-1,N);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accumulator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n=1;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copy I into band n of A for nbhd pix 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1400">
                <a:latin typeface="Courier New" panose="02070309020205020404" pitchFamily="49" charset="0"/>
              </a:rPr>
              <a:t>j = 1 : SER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neighborhood is def’d in 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   for </a:t>
            </a:r>
            <a:r>
              <a:rPr lang="en-US" altLang="en-US" sz="1400">
                <a:latin typeface="Courier New" panose="02070309020205020404" pitchFamily="49" charset="0"/>
              </a:rPr>
              <a:t>i = 1 : SEC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      if </a:t>
            </a:r>
            <a:r>
              <a:rPr lang="en-US" altLang="en-US" sz="1400">
                <a:latin typeface="Courier New" panose="02070309020205020404" pitchFamily="49" charset="0"/>
              </a:rPr>
              <a:t>SE(j,i) &gt;= 0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then is a nbhd pixel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         </a:t>
            </a:r>
            <a:r>
              <a:rPr lang="en-US" altLang="en-US" sz="1400">
                <a:latin typeface="Courier New" panose="02070309020205020404" pitchFamily="49" charset="0"/>
              </a:rPr>
              <a:t>A(j:(R+j-1),i:(C+i-1),n) = I;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n=n+1; </a:t>
            </a: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next accumulator band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      end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   end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339933"/>
                </a:solidFill>
                <a:latin typeface="Courier New" panose="02070309020205020404" pitchFamily="49" charset="0"/>
              </a:rPr>
              <a:t>% pixel-wise median across the bands of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A = shiftdim(median(shiftdim(A,2)),1);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D = A( origy:(R+origy-1) , origx:(C+origx-1) 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return;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762DE-7EAD-4782-BA5D-EE61A990604B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igid_rotation_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15001" r="15654"/>
          <a:stretch/>
        </p:blipFill>
        <p:spPr>
          <a:xfrm>
            <a:off x="4724400" y="1223962"/>
            <a:ext cx="4038600" cy="4643438"/>
          </a:xfrm>
          <a:prstGeom prst="rect">
            <a:avLst/>
          </a:prstGeom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Vector Median Filter</a:t>
            </a:r>
          </a:p>
        </p:txBody>
      </p:sp>
      <p:graphicFrame>
        <p:nvGraphicFramePr>
          <p:cNvPr id="35844" name="Object 6"/>
          <p:cNvGraphicFramePr>
            <a:graphicFrameLocks noChangeAspect="1"/>
          </p:cNvGraphicFramePr>
          <p:nvPr/>
        </p:nvGraphicFramePr>
        <p:xfrm>
          <a:off x="474663" y="4738688"/>
          <a:ext cx="42227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Equation" r:id="rId6" imgW="2311200" imgH="368280" progId="Equation.DSMT4">
                  <p:embed/>
                </p:oleObj>
              </mc:Choice>
              <mc:Fallback>
                <p:oleObj name="Equation" r:id="rId6" imgW="2311200" imgH="368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0023"/>
                      <a:stretch>
                        <a:fillRect/>
                      </a:stretch>
                    </p:blipFill>
                    <p:spPr bwMode="auto">
                      <a:xfrm>
                        <a:off x="474663" y="4738688"/>
                        <a:ext cx="42227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5" name="Group 11"/>
          <p:cNvGrpSpPr>
            <a:grpSpLocks/>
          </p:cNvGrpSpPr>
          <p:nvPr/>
        </p:nvGrpSpPr>
        <p:grpSpPr bwMode="auto">
          <a:xfrm>
            <a:off x="415925" y="2017713"/>
            <a:ext cx="4087813" cy="2644775"/>
            <a:chOff x="262" y="1271"/>
            <a:chExt cx="2575" cy="1666"/>
          </a:xfrm>
        </p:grpSpPr>
        <p:sp>
          <p:nvSpPr>
            <p:cNvPr id="35850" name="Text Box 5"/>
            <p:cNvSpPr txBox="1">
              <a:spLocks noChangeArrowheads="1"/>
            </p:cNvSpPr>
            <p:nvPr/>
          </p:nvSpPr>
          <p:spPr bwMode="auto">
            <a:xfrm>
              <a:off x="262" y="1271"/>
              <a:ext cx="2575" cy="1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50000"/>
                </a:spcAft>
                <a:buClrTx/>
                <a:buSzTx/>
                <a:buFontTx/>
                <a:buNone/>
              </a:pPr>
              <a:r>
                <a:rPr lang="en-US" altLang="en-US" sz="2500" dirty="0">
                  <a:solidFill>
                    <a:schemeClr val="tx2"/>
                  </a:solidFill>
                </a:rPr>
                <a:t>A vector median filter selects from among a set of vectors, the one vector that is closest to all the others.</a:t>
              </a:r>
            </a:p>
            <a:p>
              <a:pPr>
                <a:spcBef>
                  <a:spcPct val="0"/>
                </a:spcBef>
                <a:spcAft>
                  <a:spcPct val="50000"/>
                </a:spcAft>
                <a:buClrTx/>
                <a:buSzTx/>
                <a:buFontTx/>
                <a:buNone/>
              </a:pPr>
              <a:r>
                <a:rPr lang="en-US" altLang="en-US" sz="2500" dirty="0">
                  <a:solidFill>
                    <a:schemeClr val="tx2"/>
                  </a:solidFill>
                </a:rPr>
                <a:t>That is, if </a:t>
              </a:r>
              <a:r>
                <a:rPr lang="en-US" altLang="en-US" sz="2500" i="1" dirty="0">
                  <a:solidFill>
                    <a:schemeClr val="tx2"/>
                  </a:solidFill>
                </a:rPr>
                <a:t>S</a:t>
              </a:r>
              <a:r>
                <a:rPr lang="en-US" altLang="en-US" sz="2500" dirty="0">
                  <a:solidFill>
                    <a:schemeClr val="tx2"/>
                  </a:solidFill>
                </a:rPr>
                <a:t> is a set of vectors, in </a:t>
              </a:r>
              <a:r>
                <a:rPr lang="en-US" altLang="en-US" sz="2500" dirty="0" err="1" smtClean="0">
                  <a:solidFill>
                    <a:schemeClr val="tx2"/>
                  </a:solidFill>
                  <a:latin typeface="Euclid Math Two" panose="02050601010101010101" pitchFamily="18" charset="2"/>
                </a:rPr>
                <a:t>F</a:t>
              </a:r>
              <a:r>
                <a:rPr lang="en-US" altLang="en-US" sz="2900" i="1" baseline="30000" dirty="0" err="1" smtClean="0">
                  <a:solidFill>
                    <a:schemeClr val="tx2"/>
                  </a:solidFill>
                </a:rPr>
                <a:t>n</a:t>
              </a:r>
              <a:r>
                <a:rPr lang="en-US" altLang="en-US" sz="2500" dirty="0" smtClean="0">
                  <a:solidFill>
                    <a:schemeClr val="tx2"/>
                  </a:solidFill>
                  <a:latin typeface="Euclid Math Two" panose="02050601010101010101" pitchFamily="18" charset="2"/>
                </a:rPr>
                <a:t> </a:t>
              </a:r>
              <a:r>
                <a:rPr lang="en-US" altLang="en-US" sz="2500" dirty="0">
                  <a:solidFill>
                    <a:schemeClr val="tx2"/>
                  </a:solidFill>
                </a:rPr>
                <a:t>the median, </a:t>
              </a:r>
              <a:r>
                <a:rPr lang="en-US" altLang="en-US" sz="2500" b="1" dirty="0">
                  <a:solidFill>
                    <a:schemeClr val="tx2"/>
                  </a:solidFill>
                </a:rPr>
                <a:t>v</a:t>
              </a:r>
              <a:r>
                <a:rPr lang="en-US" altLang="en-US" sz="2500" dirty="0">
                  <a:solidFill>
                    <a:schemeClr val="tx2"/>
                  </a:solidFill>
                </a:rPr>
                <a:t>, </a:t>
              </a:r>
              <a:r>
                <a:rPr lang="en-US" altLang="en-US" sz="2500" dirty="0" smtClean="0">
                  <a:solidFill>
                    <a:schemeClr val="tx2"/>
                  </a:solidFill>
                </a:rPr>
                <a:t>is</a:t>
              </a:r>
              <a:r>
                <a:rPr lang="en-US" altLang="en-US" sz="2400" baseline="30000" dirty="0">
                  <a:solidFill>
                    <a:schemeClr val="tx2"/>
                  </a:solidFill>
                  <a:sym typeface="Symbol" panose="05050102010706020507" pitchFamily="18" charset="2"/>
                </a:rPr>
                <a:t></a:t>
              </a:r>
              <a:endParaRPr lang="en-US" altLang="en-US" sz="2500" dirty="0">
                <a:solidFill>
                  <a:schemeClr val="tx2"/>
                </a:solidFill>
              </a:endParaRPr>
            </a:p>
          </p:txBody>
        </p:sp>
        <p:sp>
          <p:nvSpPr>
            <p:cNvPr id="35851" name="Line 7"/>
            <p:cNvSpPr>
              <a:spLocks noChangeShapeType="1"/>
            </p:cNvSpPr>
            <p:nvPr/>
          </p:nvSpPr>
          <p:spPr bwMode="auto">
            <a:xfrm>
              <a:off x="1751" y="2674"/>
              <a:ext cx="1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Text Box 8"/>
          <p:cNvSpPr txBox="1">
            <a:spLocks noChangeArrowheads="1"/>
          </p:cNvSpPr>
          <p:nvPr/>
        </p:nvSpPr>
        <p:spPr bwMode="auto">
          <a:xfrm>
            <a:off x="415925" y="5965825"/>
            <a:ext cx="432117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 baseline="30000" dirty="0" smtClean="0">
                <a:solidFill>
                  <a:schemeClr val="tx2"/>
                </a:solidFill>
                <a:latin typeface="Euclid Math Two" panose="02050601010101010101" pitchFamily="18" charset="2"/>
                <a:sym typeface="Symbol" panose="05050102010706020507" pitchFamily="18" charset="2"/>
              </a:rPr>
              <a:t></a:t>
            </a:r>
            <a:r>
              <a:rPr lang="en-US" altLang="en-US" sz="1300" dirty="0" err="1" smtClean="0">
                <a:solidFill>
                  <a:schemeClr val="tx2"/>
                </a:solidFill>
                <a:latin typeface="Euclid Math Two" panose="02050601010101010101" pitchFamily="18" charset="2"/>
              </a:rPr>
              <a:t>F</a:t>
            </a:r>
            <a:r>
              <a:rPr lang="en-US" altLang="en-US" sz="1400" i="1" baseline="30000" dirty="0" err="1" smtClean="0">
                <a:solidFill>
                  <a:schemeClr val="tx2"/>
                </a:solidFill>
              </a:rPr>
              <a:t>n</a:t>
            </a:r>
            <a:r>
              <a:rPr lang="en-US" altLang="en-US" sz="1300" dirty="0" smtClean="0">
                <a:solidFill>
                  <a:schemeClr val="tx2"/>
                </a:solidFill>
                <a:latin typeface="Euclid Math Two" panose="02050601010101010101" pitchFamily="18" charset="2"/>
              </a:rPr>
              <a:t> </a:t>
            </a:r>
            <a:r>
              <a:rPr lang="en-US" altLang="en-US" sz="1300" dirty="0">
                <a:solidFill>
                  <a:schemeClr val="tx2"/>
                </a:solidFill>
              </a:rPr>
              <a:t>is an n-dimensional linear vector space over the field, </a:t>
            </a:r>
            <a:r>
              <a:rPr lang="en-US" altLang="en-US" sz="1300" dirty="0">
                <a:solidFill>
                  <a:schemeClr val="tx2"/>
                </a:solidFill>
                <a:latin typeface="Euclid Math Two" panose="02050601010101010101" pitchFamily="18" charset="2"/>
              </a:rPr>
              <a:t>F</a:t>
            </a:r>
            <a:r>
              <a:rPr lang="en-US" altLang="en-US" sz="1300" dirty="0">
                <a:solidFill>
                  <a:schemeClr val="tx2"/>
                </a:solidFill>
              </a:rPr>
              <a:t>.)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63E8E8-CFCB-4AC5-BDD6-731636033FB6}" type="slidenum">
              <a:rPr lang="en-US"/>
              <a:pPr>
                <a:defRPr/>
              </a:pPr>
              <a:t>28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81000" y="5943600"/>
            <a:ext cx="838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3" name="vector_median.avi">
            <a:hlinkClick r:id="" action="ppaction://media"/>
          </p:cNvPr>
          <p:cNvPicPr>
            <a:picLocks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1219200"/>
            <a:ext cx="40322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Vector Median Filter</a:t>
            </a:r>
          </a:p>
        </p:txBody>
      </p:sp>
      <p:graphicFrame>
        <p:nvGraphicFramePr>
          <p:cNvPr id="35844" name="Object 6"/>
          <p:cNvGraphicFramePr>
            <a:graphicFrameLocks noChangeAspect="1"/>
          </p:cNvGraphicFramePr>
          <p:nvPr/>
        </p:nvGraphicFramePr>
        <p:xfrm>
          <a:off x="474663" y="4738688"/>
          <a:ext cx="42227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6" imgW="2311200" imgH="368280" progId="Equation.DSMT4">
                  <p:embed/>
                </p:oleObj>
              </mc:Choice>
              <mc:Fallback>
                <p:oleObj name="Equation" r:id="rId6" imgW="23112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0023"/>
                      <a:stretch>
                        <a:fillRect/>
                      </a:stretch>
                    </p:blipFill>
                    <p:spPr bwMode="auto">
                      <a:xfrm>
                        <a:off x="474663" y="4738688"/>
                        <a:ext cx="42227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5" name="Group 11"/>
          <p:cNvGrpSpPr>
            <a:grpSpLocks/>
          </p:cNvGrpSpPr>
          <p:nvPr/>
        </p:nvGrpSpPr>
        <p:grpSpPr bwMode="auto">
          <a:xfrm>
            <a:off x="415925" y="2017713"/>
            <a:ext cx="4087813" cy="2644775"/>
            <a:chOff x="262" y="1271"/>
            <a:chExt cx="2575" cy="1666"/>
          </a:xfrm>
        </p:grpSpPr>
        <p:sp>
          <p:nvSpPr>
            <p:cNvPr id="35850" name="Text Box 5"/>
            <p:cNvSpPr txBox="1">
              <a:spLocks noChangeArrowheads="1"/>
            </p:cNvSpPr>
            <p:nvPr/>
          </p:nvSpPr>
          <p:spPr bwMode="auto">
            <a:xfrm>
              <a:off x="262" y="1271"/>
              <a:ext cx="2575" cy="1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50000"/>
                </a:spcAft>
                <a:buClrTx/>
                <a:buSzTx/>
                <a:buFontTx/>
                <a:buNone/>
              </a:pPr>
              <a:r>
                <a:rPr lang="en-US" altLang="en-US" sz="2500" dirty="0">
                  <a:solidFill>
                    <a:schemeClr val="tx2"/>
                  </a:solidFill>
                </a:rPr>
                <a:t>A vector median filter selects from among a set of vectors, the one vector that is closest to all the others.</a:t>
              </a:r>
            </a:p>
            <a:p>
              <a:pPr>
                <a:spcBef>
                  <a:spcPct val="0"/>
                </a:spcBef>
                <a:spcAft>
                  <a:spcPct val="50000"/>
                </a:spcAft>
                <a:buClrTx/>
                <a:buSzTx/>
                <a:buFontTx/>
                <a:buNone/>
              </a:pPr>
              <a:r>
                <a:rPr lang="en-US" altLang="en-US" sz="2500" dirty="0">
                  <a:solidFill>
                    <a:schemeClr val="tx2"/>
                  </a:solidFill>
                </a:rPr>
                <a:t>That is, if </a:t>
              </a:r>
              <a:r>
                <a:rPr lang="en-US" altLang="en-US" sz="2500" i="1" dirty="0">
                  <a:solidFill>
                    <a:schemeClr val="tx2"/>
                  </a:solidFill>
                </a:rPr>
                <a:t>S</a:t>
              </a:r>
              <a:r>
                <a:rPr lang="en-US" altLang="en-US" sz="2500" dirty="0">
                  <a:solidFill>
                    <a:schemeClr val="tx2"/>
                  </a:solidFill>
                </a:rPr>
                <a:t> is a set of vectors, in </a:t>
              </a:r>
              <a:r>
                <a:rPr lang="en-US" altLang="en-US" sz="2500" dirty="0" err="1" smtClean="0">
                  <a:solidFill>
                    <a:schemeClr val="tx2"/>
                  </a:solidFill>
                  <a:latin typeface="Euclid Math Two" panose="02050601010101010101" pitchFamily="18" charset="2"/>
                </a:rPr>
                <a:t>F</a:t>
              </a:r>
              <a:r>
                <a:rPr lang="en-US" altLang="en-US" sz="2900" i="1" baseline="30000" dirty="0" err="1" smtClean="0">
                  <a:solidFill>
                    <a:schemeClr val="tx2"/>
                  </a:solidFill>
                </a:rPr>
                <a:t>n</a:t>
              </a:r>
              <a:r>
                <a:rPr lang="en-US" altLang="en-US" sz="2500" dirty="0" smtClean="0">
                  <a:solidFill>
                    <a:schemeClr val="tx2"/>
                  </a:solidFill>
                  <a:latin typeface="Euclid Math Two" panose="02050601010101010101" pitchFamily="18" charset="2"/>
                </a:rPr>
                <a:t> </a:t>
              </a:r>
              <a:r>
                <a:rPr lang="en-US" altLang="en-US" sz="2500" dirty="0">
                  <a:solidFill>
                    <a:schemeClr val="tx2"/>
                  </a:solidFill>
                </a:rPr>
                <a:t>the median, </a:t>
              </a:r>
              <a:r>
                <a:rPr lang="en-US" altLang="en-US" sz="2500" b="1" dirty="0">
                  <a:solidFill>
                    <a:schemeClr val="tx2"/>
                  </a:solidFill>
                </a:rPr>
                <a:t>v</a:t>
              </a:r>
              <a:r>
                <a:rPr lang="en-US" altLang="en-US" sz="2500" dirty="0">
                  <a:solidFill>
                    <a:schemeClr val="tx2"/>
                  </a:solidFill>
                </a:rPr>
                <a:t>, </a:t>
              </a:r>
              <a:r>
                <a:rPr lang="en-US" altLang="en-US" sz="2500" dirty="0" smtClean="0">
                  <a:solidFill>
                    <a:schemeClr val="tx2"/>
                  </a:solidFill>
                </a:rPr>
                <a:t>is</a:t>
              </a:r>
              <a:r>
                <a:rPr lang="en-US" altLang="en-US" sz="2400" baseline="30000" dirty="0">
                  <a:solidFill>
                    <a:schemeClr val="tx2"/>
                  </a:solidFill>
                  <a:sym typeface="Symbol" panose="05050102010706020507" pitchFamily="18" charset="2"/>
                </a:rPr>
                <a:t></a:t>
              </a:r>
              <a:endParaRPr lang="en-US" altLang="en-US" sz="2500" dirty="0">
                <a:solidFill>
                  <a:schemeClr val="tx2"/>
                </a:solidFill>
              </a:endParaRPr>
            </a:p>
          </p:txBody>
        </p:sp>
        <p:sp>
          <p:nvSpPr>
            <p:cNvPr id="35851" name="Line 7"/>
            <p:cNvSpPr>
              <a:spLocks noChangeShapeType="1"/>
            </p:cNvSpPr>
            <p:nvPr/>
          </p:nvSpPr>
          <p:spPr bwMode="auto">
            <a:xfrm>
              <a:off x="1751" y="2674"/>
              <a:ext cx="1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Text Box 8"/>
          <p:cNvSpPr txBox="1">
            <a:spLocks noChangeArrowheads="1"/>
          </p:cNvSpPr>
          <p:nvPr/>
        </p:nvSpPr>
        <p:spPr bwMode="auto">
          <a:xfrm>
            <a:off x="415925" y="5965825"/>
            <a:ext cx="432117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 baseline="30000" dirty="0" smtClean="0">
                <a:solidFill>
                  <a:schemeClr val="tx2"/>
                </a:solidFill>
                <a:latin typeface="Euclid Math Two" panose="02050601010101010101" pitchFamily="18" charset="2"/>
                <a:sym typeface="Symbol" panose="05050102010706020507" pitchFamily="18" charset="2"/>
              </a:rPr>
              <a:t></a:t>
            </a:r>
            <a:r>
              <a:rPr lang="en-US" altLang="en-US" sz="1300" dirty="0" err="1" smtClean="0">
                <a:solidFill>
                  <a:schemeClr val="tx2"/>
                </a:solidFill>
                <a:latin typeface="Euclid Math Two" panose="02050601010101010101" pitchFamily="18" charset="2"/>
              </a:rPr>
              <a:t>F</a:t>
            </a:r>
            <a:r>
              <a:rPr lang="en-US" altLang="en-US" sz="1400" i="1" baseline="30000" dirty="0" err="1" smtClean="0">
                <a:solidFill>
                  <a:schemeClr val="tx2"/>
                </a:solidFill>
              </a:rPr>
              <a:t>n</a:t>
            </a:r>
            <a:r>
              <a:rPr lang="en-US" altLang="en-US" sz="1300" dirty="0" smtClean="0">
                <a:solidFill>
                  <a:schemeClr val="tx2"/>
                </a:solidFill>
                <a:latin typeface="Euclid Math Two" panose="02050601010101010101" pitchFamily="18" charset="2"/>
              </a:rPr>
              <a:t> </a:t>
            </a:r>
            <a:r>
              <a:rPr lang="en-US" altLang="en-US" sz="1300" dirty="0">
                <a:solidFill>
                  <a:schemeClr val="tx2"/>
                </a:solidFill>
              </a:rPr>
              <a:t>is an n-dimensional linear vector space over the field, </a:t>
            </a:r>
            <a:r>
              <a:rPr lang="en-US" altLang="en-US" sz="1300" dirty="0">
                <a:solidFill>
                  <a:schemeClr val="tx2"/>
                </a:solidFill>
                <a:latin typeface="Euclid Math Two" panose="02050601010101010101" pitchFamily="18" charset="2"/>
              </a:rPr>
              <a:t>F</a:t>
            </a:r>
            <a:r>
              <a:rPr lang="en-US" altLang="en-US" sz="1300" dirty="0">
                <a:solidFill>
                  <a:schemeClr val="tx2"/>
                </a:solidFill>
              </a:rPr>
              <a:t>.)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63E8E8-CFCB-4AC5-BDD6-731636033FB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81000" y="5943600"/>
            <a:ext cx="8382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2879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307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7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7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7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7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5"/>
          <p:cNvGrpSpPr>
            <a:grpSpLocks/>
          </p:cNvGrpSpPr>
          <p:nvPr/>
        </p:nvGrpSpPr>
        <p:grpSpPr bwMode="auto">
          <a:xfrm>
            <a:off x="1720850" y="3057525"/>
            <a:ext cx="5702300" cy="2581275"/>
            <a:chOff x="1200" y="1926"/>
            <a:chExt cx="3592" cy="1626"/>
          </a:xfrm>
        </p:grpSpPr>
        <p:sp>
          <p:nvSpPr>
            <p:cNvPr id="9224" name="Text Box 5"/>
            <p:cNvSpPr txBox="1">
              <a:spLocks noChangeArrowheads="1"/>
            </p:cNvSpPr>
            <p:nvPr/>
          </p:nvSpPr>
          <p:spPr bwMode="auto">
            <a:xfrm>
              <a:off x="1200" y="1926"/>
              <a:ext cx="3592" cy="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058" tIns="41029" rIns="82058" bIns="41029">
              <a:spAutoFit/>
            </a:bodyPr>
            <a:lstStyle>
              <a:lvl1pPr marL="457200" indent="-4572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</a:rPr>
                <a:t>This can be computed as follows: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Let </a:t>
              </a:r>
              <a:r>
                <a:rPr lang="en-US" altLang="en-US" sz="2000" b="1">
                  <a:solidFill>
                    <a:schemeClr val="tx2"/>
                  </a:solidFill>
                </a:rPr>
                <a:t>I</a:t>
              </a:r>
              <a:r>
                <a:rPr lang="en-US" altLang="en-US" sz="2000">
                  <a:solidFill>
                    <a:schemeClr val="tx2"/>
                  </a:solidFill>
                </a:rPr>
                <a:t> be a monochrome (1-band) image.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Let </a:t>
              </a:r>
              <a:r>
                <a:rPr lang="en-US" altLang="en-US" sz="2000" b="1">
                  <a:solidFill>
                    <a:schemeClr val="tx2"/>
                  </a:solidFill>
                </a:rPr>
                <a:t>Z</a:t>
              </a:r>
              <a:r>
                <a:rPr lang="en-US" altLang="en-US" sz="2000">
                  <a:solidFill>
                    <a:schemeClr val="tx2"/>
                  </a:solidFill>
                </a:rPr>
                <a:t> define a neighborhood of arbitrary shape.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At each pixel location, </a:t>
              </a:r>
              <a:r>
                <a:rPr lang="en-US" altLang="en-US" sz="2000" b="1">
                  <a:solidFill>
                    <a:schemeClr val="tx2"/>
                  </a:solidFill>
                </a:rPr>
                <a:t>p</a:t>
              </a:r>
              <a:r>
                <a:rPr lang="en-US" altLang="en-US" sz="2000">
                  <a:solidFill>
                    <a:schemeClr val="tx2"/>
                  </a:solidFill>
                </a:rPr>
                <a:t> = (</a:t>
              </a:r>
              <a:r>
                <a:rPr lang="en-US" altLang="en-US" sz="2000" i="1">
                  <a:solidFill>
                    <a:schemeClr val="tx2"/>
                  </a:solidFill>
                </a:rPr>
                <a:t>r</a:t>
              </a:r>
              <a:r>
                <a:rPr lang="en-US" altLang="en-US" sz="2000">
                  <a:solidFill>
                    <a:schemeClr val="tx2"/>
                  </a:solidFill>
                </a:rPr>
                <a:t>,</a:t>
              </a:r>
              <a:r>
                <a:rPr lang="en-US" altLang="en-US" sz="2000" i="1">
                  <a:solidFill>
                    <a:schemeClr val="tx2"/>
                  </a:solidFill>
                </a:rPr>
                <a:t>c</a:t>
              </a:r>
              <a:r>
                <a:rPr lang="en-US" altLang="en-US" sz="2000">
                  <a:solidFill>
                    <a:schemeClr val="tx2"/>
                  </a:solidFill>
                </a:rPr>
                <a:t>), in </a:t>
              </a:r>
              <a:r>
                <a:rPr lang="en-US" altLang="en-US" sz="2000" b="1">
                  <a:solidFill>
                    <a:schemeClr val="tx2"/>
                  </a:solidFill>
                </a:rPr>
                <a:t>I</a:t>
              </a:r>
              <a:r>
                <a:rPr lang="en-US" altLang="en-US" sz="2000">
                  <a:solidFill>
                    <a:schemeClr val="tx2"/>
                  </a:solidFill>
                </a:rPr>
                <a:t> …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… select the </a:t>
              </a:r>
              <a:r>
                <a:rPr lang="en-US" altLang="en-US" sz="2000" i="1">
                  <a:solidFill>
                    <a:schemeClr val="tx2"/>
                  </a:solidFill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</a:rPr>
                <a:t> pixels in the </a:t>
              </a:r>
              <a:r>
                <a:rPr lang="en-US" altLang="en-US" sz="2000" b="1">
                  <a:solidFill>
                    <a:schemeClr val="tx2"/>
                  </a:solidFill>
                </a:rPr>
                <a:t>Z</a:t>
              </a:r>
              <a:r>
                <a:rPr lang="en-US" altLang="en-US" sz="2000">
                  <a:solidFill>
                    <a:schemeClr val="tx2"/>
                  </a:solidFill>
                </a:rPr>
                <a:t>-neighborhood of </a:t>
              </a:r>
              <a:r>
                <a:rPr lang="en-US" altLang="en-US" sz="2000" b="1">
                  <a:solidFill>
                    <a:schemeClr val="tx2"/>
                  </a:solidFill>
                </a:rPr>
                <a:t>p</a:t>
              </a:r>
              <a:r>
                <a:rPr lang="en-US" altLang="en-US" sz="2000">
                  <a:solidFill>
                    <a:schemeClr val="tx2"/>
                  </a:solidFill>
                </a:rPr>
                <a:t>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… sort the </a:t>
              </a:r>
              <a:r>
                <a:rPr lang="en-US" altLang="en-US" sz="2000" i="1">
                  <a:solidFill>
                    <a:schemeClr val="tx2"/>
                  </a:solidFill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</a:rPr>
                <a:t> pixels in the neighborhood of </a:t>
              </a:r>
              <a:r>
                <a:rPr lang="en-US" altLang="en-US" sz="2000" b="1">
                  <a:solidFill>
                    <a:schemeClr val="tx2"/>
                  </a:solidFill>
                </a:rPr>
                <a:t>p,</a:t>
              </a:r>
              <a:r>
                <a:rPr lang="en-US" altLang="en-US" sz="2000">
                  <a:solidFill>
                    <a:schemeClr val="tx2"/>
                  </a:solidFill>
                </a:rPr>
                <a:t> by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endParaRPr lang="en-US" altLang="en-US" sz="2000">
                <a:solidFill>
                  <a:schemeClr val="tx2"/>
                </a:solidFill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AutoNum type="arabicPeriod"/>
              </a:pPr>
              <a:r>
                <a:rPr lang="en-US" altLang="en-US" sz="2000">
                  <a:solidFill>
                    <a:schemeClr val="tx2"/>
                  </a:solidFill>
                </a:rPr>
                <a:t>The output value at </a:t>
              </a:r>
              <a:r>
                <a:rPr lang="en-US" altLang="en-US" sz="2000" b="1">
                  <a:solidFill>
                    <a:schemeClr val="tx2"/>
                  </a:solidFill>
                </a:rPr>
                <a:t>p</a:t>
              </a:r>
              <a:r>
                <a:rPr lang="en-US" altLang="en-US" sz="2000">
                  <a:solidFill>
                    <a:schemeClr val="tx2"/>
                  </a:solidFill>
                </a:rPr>
                <a:t> is </a:t>
              </a:r>
              <a:r>
                <a:rPr lang="en-US" altLang="en-US" sz="2000" i="1">
                  <a:solidFill>
                    <a:schemeClr val="tx2"/>
                  </a:solidFill>
                </a:rPr>
                <a:t>L</a:t>
              </a:r>
              <a:r>
                <a:rPr lang="en-US" altLang="en-US" sz="2000">
                  <a:solidFill>
                    <a:schemeClr val="tx2"/>
                  </a:solidFill>
                </a:rPr>
                <a:t>(</a:t>
              </a:r>
              <a:r>
                <a:rPr lang="en-US" altLang="en-US" sz="2000" i="1">
                  <a:solidFill>
                    <a:schemeClr val="tx2"/>
                  </a:solidFill>
                </a:rPr>
                <a:t>m</a:t>
              </a:r>
              <a:r>
                <a:rPr lang="en-US" altLang="en-US" sz="2000">
                  <a:solidFill>
                    <a:schemeClr val="tx2"/>
                  </a:solidFill>
                </a:rPr>
                <a:t>), where </a:t>
              </a:r>
              <a:r>
                <a:rPr lang="en-US" altLang="en-US" sz="2000" i="1">
                  <a:solidFill>
                    <a:schemeClr val="tx2"/>
                  </a:solidFill>
                </a:rPr>
                <a:t>m</a:t>
              </a:r>
              <a:r>
                <a:rPr lang="en-US" altLang="en-US" sz="2000">
                  <a:solidFill>
                    <a:schemeClr val="tx2"/>
                  </a:solidFill>
                </a:rPr>
                <a:t> = </a:t>
              </a:r>
              <a:r>
                <a:rPr lang="en-US" altLang="en-US" sz="2000">
                  <a:solidFill>
                    <a:schemeClr val="tx2"/>
                  </a:solidFill>
                  <a:sym typeface="Euclid Symbol" panose="05050102010706020507" pitchFamily="18" charset="2"/>
                </a:rPr>
                <a:t></a:t>
              </a:r>
              <a:r>
                <a:rPr lang="en-US" altLang="en-US" sz="2000" i="1">
                  <a:solidFill>
                    <a:schemeClr val="tx2"/>
                  </a:solidFill>
                  <a:sym typeface="Euclid Symbol" panose="05050102010706020507" pitchFamily="18" charset="2"/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  <a:sym typeface="Euclid Symbol" panose="05050102010706020507" pitchFamily="18" charset="2"/>
                </a:rPr>
                <a:t>/</a:t>
              </a:r>
              <a:r>
                <a:rPr lang="en-US" altLang="en-US" sz="2000" i="1">
                  <a:solidFill>
                    <a:schemeClr val="tx2"/>
                  </a:solidFill>
                  <a:sym typeface="Euclid Symbol" panose="05050102010706020507" pitchFamily="18" charset="2"/>
                </a:rPr>
                <a:t>2</a:t>
              </a:r>
              <a:r>
                <a:rPr lang="en-US" altLang="en-US" sz="2000">
                  <a:solidFill>
                    <a:schemeClr val="tx2"/>
                  </a:solidFill>
                  <a:sym typeface="Euclid Symbol" panose="05050102010706020507" pitchFamily="18" charset="2"/>
                </a:rPr>
                <a:t>+1.</a:t>
              </a:r>
            </a:p>
          </p:txBody>
        </p:sp>
        <p:sp>
          <p:nvSpPr>
            <p:cNvPr id="9225" name="Text Box 10"/>
            <p:cNvSpPr txBox="1">
              <a:spLocks noChangeArrowheads="1"/>
            </p:cNvSpPr>
            <p:nvPr/>
          </p:nvSpPr>
          <p:spPr bwMode="auto">
            <a:xfrm>
              <a:off x="1691" y="3114"/>
              <a:ext cx="28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value, into a list </a:t>
              </a:r>
              <a:r>
                <a:rPr lang="en-US" altLang="en-US" sz="2000" i="1">
                  <a:solidFill>
                    <a:schemeClr val="tx2"/>
                  </a:solidFill>
                </a:rPr>
                <a:t>L</a:t>
              </a:r>
              <a:r>
                <a:rPr lang="en-US" altLang="en-US" sz="2000">
                  <a:solidFill>
                    <a:schemeClr val="tx2"/>
                  </a:solidFill>
                </a:rPr>
                <a:t>( </a:t>
              </a:r>
              <a:r>
                <a:rPr lang="en-US" altLang="en-US" sz="2000" i="1">
                  <a:solidFill>
                    <a:schemeClr val="tx2"/>
                  </a:solidFill>
                </a:rPr>
                <a:t>j</a:t>
              </a:r>
              <a:r>
                <a:rPr lang="en-US" altLang="en-US" sz="2000">
                  <a:solidFill>
                    <a:schemeClr val="tx2"/>
                  </a:solidFill>
                </a:rPr>
                <a:t>) for </a:t>
              </a:r>
              <a:r>
                <a:rPr lang="en-US" altLang="en-US" sz="2000" i="1">
                  <a:solidFill>
                    <a:schemeClr val="tx2"/>
                  </a:solidFill>
                </a:rPr>
                <a:t>j </a:t>
              </a:r>
              <a:r>
                <a:rPr lang="en-US" altLang="en-US" sz="2000">
                  <a:solidFill>
                    <a:schemeClr val="tx2"/>
                  </a:solidFill>
                </a:rPr>
                <a:t>= 1,…,</a:t>
              </a:r>
              <a:r>
                <a:rPr lang="en-US" altLang="en-US" sz="2000" i="1">
                  <a:solidFill>
                    <a:schemeClr val="tx2"/>
                  </a:solidFill>
                </a:rPr>
                <a:t>n</a:t>
              </a:r>
              <a:r>
                <a:rPr lang="en-US" altLang="en-US" sz="2000">
                  <a:solidFill>
                    <a:schemeClr val="tx2"/>
                  </a:solidFill>
                </a:rPr>
                <a:t>.</a:t>
              </a:r>
            </a:p>
          </p:txBody>
        </p:sp>
      </p:grp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1387475" y="990600"/>
            <a:ext cx="6369050" cy="641350"/>
          </a:xfrm>
        </p:spPr>
        <p:txBody>
          <a:bodyPr wrap="none">
            <a:spAutoFit/>
          </a:bodyPr>
          <a:lstStyle/>
          <a:p>
            <a:pPr algn="ctr"/>
            <a:r>
              <a:rPr lang="en-US" altLang="en-US" sz="3600" smtClean="0"/>
              <a:t>Median Filter: General Definition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2206625" y="1963738"/>
          <a:ext cx="47291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3" imgW="1968480" imgH="317160" progId="Equation.DSMT4">
                  <p:embed/>
                </p:oleObj>
              </mc:Choice>
              <mc:Fallback>
                <p:oleObj name="Equation" r:id="rId3" imgW="1968480" imgH="317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1963738"/>
                        <a:ext cx="47291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8253A-FFB6-458D-92E1-1AEC2FDF96D9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15925" y="1949450"/>
            <a:ext cx="38100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2500">
                <a:solidFill>
                  <a:schemeClr val="tx2"/>
                </a:solidFill>
              </a:rPr>
              <a:t>If we let </a:t>
            </a:r>
            <a:r>
              <a:rPr lang="en-US" altLang="en-US" sz="2500">
                <a:solidFill>
                  <a:schemeClr val="tx2"/>
                </a:solidFill>
                <a:latin typeface="Euclid Math Two" panose="02050601010101010101" pitchFamily="18" charset="2"/>
              </a:rPr>
              <a:t>F</a:t>
            </a:r>
            <a:r>
              <a:rPr lang="en-US" altLang="en-US" sz="2900" i="1" baseline="30000">
                <a:solidFill>
                  <a:schemeClr val="tx2"/>
                </a:solidFill>
              </a:rPr>
              <a:t>n</a:t>
            </a:r>
            <a:r>
              <a:rPr lang="en-US" altLang="en-US" sz="2500">
                <a:solidFill>
                  <a:schemeClr val="tx2"/>
                </a:solidFill>
              </a:rPr>
              <a:t> = </a:t>
            </a:r>
            <a:r>
              <a:rPr lang="en-US" altLang="en-US" sz="2500">
                <a:solidFill>
                  <a:schemeClr val="tx2"/>
                </a:solidFill>
                <a:latin typeface="Euclid Math Two" panose="02050601010101010101" pitchFamily="18" charset="2"/>
              </a:rPr>
              <a:t>R</a:t>
            </a:r>
            <a:r>
              <a:rPr lang="en-US" altLang="en-US" sz="2500" baseline="30000">
                <a:solidFill>
                  <a:schemeClr val="tx2"/>
                </a:solidFill>
              </a:rPr>
              <a:t>3</a:t>
            </a:r>
            <a:r>
              <a:rPr lang="en-US" altLang="en-US" sz="2500">
                <a:solidFill>
                  <a:schemeClr val="tx2"/>
                </a:solidFill>
                <a:latin typeface="Euclid Math Two" panose="02050601010101010101" pitchFamily="18" charset="2"/>
              </a:rPr>
              <a:t> </a:t>
            </a:r>
            <a:r>
              <a:rPr lang="en-US" altLang="en-US" sz="2500">
                <a:solidFill>
                  <a:schemeClr val="tx2"/>
                </a:solidFill>
              </a:rPr>
              <a:t>then the vector median can be used as a color median filter.</a:t>
            </a:r>
          </a:p>
        </p:txBody>
      </p:sp>
      <p:grpSp>
        <p:nvGrpSpPr>
          <p:cNvPr id="36868" name="Group 21"/>
          <p:cNvGrpSpPr>
            <a:grpSpLocks/>
          </p:cNvGrpSpPr>
          <p:nvPr/>
        </p:nvGrpSpPr>
        <p:grpSpPr bwMode="auto">
          <a:xfrm>
            <a:off x="4502150" y="1949450"/>
            <a:ext cx="4032250" cy="3914775"/>
            <a:chOff x="3120" y="1392"/>
            <a:chExt cx="2794" cy="2794"/>
          </a:xfrm>
        </p:grpSpPr>
        <p:grpSp>
          <p:nvGrpSpPr>
            <p:cNvPr id="36878" name="Group 17"/>
            <p:cNvGrpSpPr>
              <a:grpSpLocks/>
            </p:cNvGrpSpPr>
            <p:nvPr/>
          </p:nvGrpSpPr>
          <p:grpSpPr bwMode="auto">
            <a:xfrm>
              <a:off x="3120" y="1392"/>
              <a:ext cx="1306" cy="1306"/>
              <a:chOff x="3120" y="1392"/>
              <a:chExt cx="1306" cy="1306"/>
            </a:xfrm>
          </p:grpSpPr>
          <p:pic>
            <p:nvPicPr>
              <p:cNvPr id="36888" name="Picture 10" descr="AWS_detail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392"/>
                <a:ext cx="1306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9" name="Text Box 13"/>
              <p:cNvSpPr txBox="1">
                <a:spLocks noChangeArrowheads="1"/>
              </p:cNvSpPr>
              <p:nvPr/>
            </p:nvSpPr>
            <p:spPr bwMode="auto">
              <a:xfrm>
                <a:off x="3121" y="1392"/>
                <a:ext cx="308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058" tIns="41029" rIns="82058" bIns="41029">
                <a:spAutoFit/>
              </a:bodyPr>
              <a:lstStyle>
                <a:lvl1pPr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  <a:latin typeface="Arial" panose="020B0604020202020204" pitchFamily="34" charset="0"/>
                  </a:rPr>
                  <a:t>(a)</a:t>
                </a:r>
              </a:p>
            </p:txBody>
          </p:sp>
        </p:grpSp>
        <p:grpSp>
          <p:nvGrpSpPr>
            <p:cNvPr id="36879" name="Group 18"/>
            <p:cNvGrpSpPr>
              <a:grpSpLocks/>
            </p:cNvGrpSpPr>
            <p:nvPr/>
          </p:nvGrpSpPr>
          <p:grpSpPr bwMode="auto">
            <a:xfrm>
              <a:off x="4608" y="1392"/>
              <a:ext cx="1306" cy="1306"/>
              <a:chOff x="4608" y="1392"/>
              <a:chExt cx="1306" cy="1306"/>
            </a:xfrm>
          </p:grpSpPr>
          <p:pic>
            <p:nvPicPr>
              <p:cNvPr id="36886" name="Picture 11" descr="AWS_detail_S+P_nois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8" y="1392"/>
                <a:ext cx="1306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7" name="Text Box 14"/>
              <p:cNvSpPr txBox="1">
                <a:spLocks noChangeArrowheads="1"/>
              </p:cNvSpPr>
              <p:nvPr/>
            </p:nvSpPr>
            <p:spPr bwMode="auto">
              <a:xfrm>
                <a:off x="4609" y="1392"/>
                <a:ext cx="308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058" tIns="41029" rIns="82058" bIns="41029">
                <a:spAutoFit/>
              </a:bodyPr>
              <a:lstStyle>
                <a:lvl1pPr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  <a:latin typeface="Arial" panose="020B0604020202020204" pitchFamily="34" charset="0"/>
                  </a:rPr>
                  <a:t>(b)</a:t>
                </a:r>
              </a:p>
            </p:txBody>
          </p:sp>
        </p:grpSp>
        <p:grpSp>
          <p:nvGrpSpPr>
            <p:cNvPr id="36880" name="Group 19"/>
            <p:cNvGrpSpPr>
              <a:grpSpLocks/>
            </p:cNvGrpSpPr>
            <p:nvPr/>
          </p:nvGrpSpPr>
          <p:grpSpPr bwMode="auto">
            <a:xfrm>
              <a:off x="3120" y="2880"/>
              <a:ext cx="1306" cy="1306"/>
              <a:chOff x="3120" y="2880"/>
              <a:chExt cx="1306" cy="1306"/>
            </a:xfrm>
          </p:grpSpPr>
          <p:pic>
            <p:nvPicPr>
              <p:cNvPr id="36884" name="Picture 12" descr="AWS_detail_S+P_noise_CMF3_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2880"/>
                <a:ext cx="1306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5" name="Text Box 15"/>
              <p:cNvSpPr txBox="1">
                <a:spLocks noChangeArrowheads="1"/>
              </p:cNvSpPr>
              <p:nvPr/>
            </p:nvSpPr>
            <p:spPr bwMode="auto">
              <a:xfrm>
                <a:off x="3121" y="2880"/>
                <a:ext cx="299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058" tIns="41029" rIns="82058" bIns="41029">
                <a:spAutoFit/>
              </a:bodyPr>
              <a:lstStyle>
                <a:lvl1pPr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  <a:latin typeface="Arial" panose="020B0604020202020204" pitchFamily="34" charset="0"/>
                  </a:rPr>
                  <a:t>(c)</a:t>
                </a:r>
              </a:p>
            </p:txBody>
          </p:sp>
        </p:grpSp>
        <p:grpSp>
          <p:nvGrpSpPr>
            <p:cNvPr id="36881" name="Group 20"/>
            <p:cNvGrpSpPr>
              <a:grpSpLocks/>
            </p:cNvGrpSpPr>
            <p:nvPr/>
          </p:nvGrpSpPr>
          <p:grpSpPr bwMode="auto">
            <a:xfrm>
              <a:off x="4608" y="2880"/>
              <a:ext cx="1306" cy="1306"/>
              <a:chOff x="4608" y="2880"/>
              <a:chExt cx="1306" cy="1306"/>
            </a:xfrm>
          </p:grpSpPr>
          <p:pic>
            <p:nvPicPr>
              <p:cNvPr id="36882" name="Picture 9" descr="AWS_detail_S+P_noise_CMF3_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8" y="2880"/>
                <a:ext cx="1306" cy="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3" name="Text Box 16"/>
              <p:cNvSpPr txBox="1">
                <a:spLocks noChangeArrowheads="1"/>
              </p:cNvSpPr>
              <p:nvPr/>
            </p:nvSpPr>
            <p:spPr bwMode="auto">
              <a:xfrm>
                <a:off x="4609" y="2880"/>
                <a:ext cx="308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058" tIns="41029" rIns="82058" bIns="41029">
                <a:spAutoFit/>
              </a:bodyPr>
              <a:lstStyle>
                <a:lvl1pPr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820738">
                  <a:spcBef>
                    <a:spcPct val="20000"/>
                  </a:spcBef>
                  <a:buClr>
                    <a:schemeClr val="tx1"/>
                  </a:buClr>
                  <a:buSzPct val="75000"/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820738">
                  <a:spcBef>
                    <a:spcPct val="20000"/>
                  </a:spcBef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820738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panose="01010601010101010101" pitchFamily="2" charset="2"/>
                  <a:buChar char="l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  <a:latin typeface="Arial" panose="020B0604020202020204" pitchFamily="34" charset="0"/>
                  </a:rPr>
                  <a:t>(d)</a:t>
                </a:r>
              </a:p>
            </p:txBody>
          </p:sp>
        </p:grpSp>
      </p:grpSp>
      <p:sp>
        <p:nvSpPr>
          <p:cNvPr id="36869" name="Text Box 22"/>
          <p:cNvSpPr txBox="1">
            <a:spLocks noChangeArrowheads="1"/>
          </p:cNvSpPr>
          <p:nvPr/>
        </p:nvSpPr>
        <p:spPr bwMode="auto">
          <a:xfrm>
            <a:off x="415925" y="4356100"/>
            <a:ext cx="36449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(a)  original image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(b)  image (a) with sparse noise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(c)  image (b) color median filtered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(d)  image (c) color median filtered</a:t>
            </a:r>
          </a:p>
        </p:txBody>
      </p:sp>
      <p:sp>
        <p:nvSpPr>
          <p:cNvPr id="36870" name="Text Box 23"/>
          <p:cNvSpPr txBox="1">
            <a:spLocks noChangeArrowheads="1"/>
          </p:cNvSpPr>
          <p:nvPr/>
        </p:nvSpPr>
        <p:spPr bwMode="auto">
          <a:xfrm>
            <a:off x="415925" y="5580063"/>
            <a:ext cx="3646488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</a:rPr>
              <a:t>Median filter performed on 3</a:t>
            </a:r>
            <a:r>
              <a:rPr lang="en-US" altLang="en-US" sz="1800">
                <a:solidFill>
                  <a:schemeClr val="tx2"/>
                </a:solidFill>
                <a:cs typeface="Times New Roman" panose="02020603050405020304" pitchFamily="18" charset="0"/>
              </a:rPr>
              <a:t>×3 nbhd.</a:t>
            </a:r>
          </a:p>
        </p:txBody>
      </p:sp>
      <p:graphicFrame>
        <p:nvGraphicFramePr>
          <p:cNvPr id="36871" name="Object 24"/>
          <p:cNvGraphicFramePr>
            <a:graphicFrameLocks noChangeAspect="1"/>
          </p:cNvGraphicFramePr>
          <p:nvPr/>
        </p:nvGraphicFramePr>
        <p:xfrm>
          <a:off x="4521200" y="333375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Equation" r:id="rId7" imgW="114151" imgH="215619" progId="Equation.3">
                  <p:embed/>
                </p:oleObj>
              </mc:Choice>
              <mc:Fallback>
                <p:oleObj name="Equation" r:id="rId7" imgW="114151" imgH="21561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33750"/>
                        <a:ext cx="1016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2" name="Group 26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36876" name="Text Box 27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877" name="Text Box 28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76686-548B-4446-B6F4-1890D5621DB7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3" descr="AWS_diagram_CMF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084388"/>
            <a:ext cx="5889625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grpSp>
        <p:nvGrpSpPr>
          <p:cNvPr id="37892" name="Group 21"/>
          <p:cNvGrpSpPr>
            <a:grpSpLocks/>
          </p:cNvGrpSpPr>
          <p:nvPr/>
        </p:nvGrpSpPr>
        <p:grpSpPr bwMode="auto">
          <a:xfrm>
            <a:off x="2379663" y="5916613"/>
            <a:ext cx="4551362" cy="295275"/>
            <a:chOff x="1649" y="4224"/>
            <a:chExt cx="3154" cy="211"/>
          </a:xfrm>
        </p:grpSpPr>
        <p:sp>
          <p:nvSpPr>
            <p:cNvPr id="37903" name="Text Box 9"/>
            <p:cNvSpPr txBox="1">
              <a:spLocks noChangeArrowheads="1"/>
            </p:cNvSpPr>
            <p:nvPr/>
          </p:nvSpPr>
          <p:spPr bwMode="auto">
            <a:xfrm>
              <a:off x="1649" y="4224"/>
              <a:ext cx="40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noisy</a:t>
              </a:r>
            </a:p>
          </p:txBody>
        </p:sp>
        <p:sp>
          <p:nvSpPr>
            <p:cNvPr id="37904" name="Text Box 10"/>
            <p:cNvSpPr txBox="1">
              <a:spLocks noChangeArrowheads="1"/>
            </p:cNvSpPr>
            <p:nvPr/>
          </p:nvSpPr>
          <p:spPr bwMode="auto">
            <a:xfrm>
              <a:off x="2902" y="422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7905" name="Text Box 11"/>
            <p:cNvSpPr txBox="1">
              <a:spLocks noChangeArrowheads="1"/>
            </p:cNvSpPr>
            <p:nvPr/>
          </p:nvSpPr>
          <p:spPr bwMode="auto">
            <a:xfrm>
              <a:off x="4144" y="422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06" name="Line 16"/>
            <p:cNvSpPr>
              <a:spLocks noChangeShapeType="1"/>
            </p:cNvSpPr>
            <p:nvPr/>
          </p:nvSpPr>
          <p:spPr bwMode="auto">
            <a:xfrm>
              <a:off x="2306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17"/>
            <p:cNvSpPr>
              <a:spLocks noChangeShapeType="1"/>
            </p:cNvSpPr>
            <p:nvPr/>
          </p:nvSpPr>
          <p:spPr bwMode="auto">
            <a:xfrm>
              <a:off x="3619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893" name="Group 20"/>
          <p:cNvGrpSpPr>
            <a:grpSpLocks/>
          </p:cNvGrpSpPr>
          <p:nvPr/>
        </p:nvGrpSpPr>
        <p:grpSpPr bwMode="auto">
          <a:xfrm>
            <a:off x="2298700" y="1882775"/>
            <a:ext cx="4630738" cy="295275"/>
            <a:chOff x="1593" y="1344"/>
            <a:chExt cx="3209" cy="211"/>
          </a:xfrm>
        </p:grpSpPr>
        <p:sp>
          <p:nvSpPr>
            <p:cNvPr id="37898" name="Text Box 12"/>
            <p:cNvSpPr txBox="1">
              <a:spLocks noChangeArrowheads="1"/>
            </p:cNvSpPr>
            <p:nvPr/>
          </p:nvSpPr>
          <p:spPr bwMode="auto">
            <a:xfrm>
              <a:off x="1593" y="1344"/>
              <a:ext cx="5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original</a:t>
              </a:r>
            </a:p>
          </p:txBody>
        </p:sp>
        <p:sp>
          <p:nvSpPr>
            <p:cNvPr id="37899" name="Text Box 13"/>
            <p:cNvSpPr txBox="1">
              <a:spLocks noChangeArrowheads="1"/>
            </p:cNvSpPr>
            <p:nvPr/>
          </p:nvSpPr>
          <p:spPr bwMode="auto">
            <a:xfrm>
              <a:off x="2890" y="134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7900" name="Text Box 14"/>
            <p:cNvSpPr txBox="1">
              <a:spLocks noChangeArrowheads="1"/>
            </p:cNvSpPr>
            <p:nvPr/>
          </p:nvSpPr>
          <p:spPr bwMode="auto">
            <a:xfrm>
              <a:off x="4143" y="134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01" name="Line 18"/>
            <p:cNvSpPr>
              <a:spLocks noChangeShapeType="1"/>
            </p:cNvSpPr>
            <p:nvPr/>
          </p:nvSpPr>
          <p:spPr bwMode="auto">
            <a:xfrm>
              <a:off x="2328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19"/>
            <p:cNvSpPr>
              <a:spLocks noChangeShapeType="1"/>
            </p:cNvSpPr>
            <p:nvPr/>
          </p:nvSpPr>
          <p:spPr bwMode="auto">
            <a:xfrm>
              <a:off x="3613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4" name="Text Box 25"/>
          <p:cNvSpPr txBox="1">
            <a:spLocks noChangeArrowheads="1"/>
          </p:cNvSpPr>
          <p:nvPr/>
        </p:nvSpPr>
        <p:spPr bwMode="auto">
          <a:xfrm>
            <a:off x="7467600" y="698500"/>
            <a:ext cx="1462088" cy="13589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The output color at (r,c) is always selected from a nbhd of (r,c) in the input image.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2EEF4-A45E-48A9-ACC3-E49D99A2CAA0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AWS_diagram_CMF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084388"/>
            <a:ext cx="5889625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2379663" y="5916613"/>
            <a:ext cx="4551362" cy="295275"/>
            <a:chOff x="1649" y="4224"/>
            <a:chExt cx="3154" cy="211"/>
          </a:xfrm>
        </p:grpSpPr>
        <p:sp>
          <p:nvSpPr>
            <p:cNvPr id="38951" name="Text Box 5"/>
            <p:cNvSpPr txBox="1">
              <a:spLocks noChangeArrowheads="1"/>
            </p:cNvSpPr>
            <p:nvPr/>
          </p:nvSpPr>
          <p:spPr bwMode="auto">
            <a:xfrm>
              <a:off x="1649" y="4224"/>
              <a:ext cx="40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noisy</a:t>
              </a:r>
            </a:p>
          </p:txBody>
        </p:sp>
        <p:sp>
          <p:nvSpPr>
            <p:cNvPr id="38952" name="Text Box 6"/>
            <p:cNvSpPr txBox="1">
              <a:spLocks noChangeArrowheads="1"/>
            </p:cNvSpPr>
            <p:nvPr/>
          </p:nvSpPr>
          <p:spPr bwMode="auto">
            <a:xfrm>
              <a:off x="2902" y="422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8953" name="Text Box 7"/>
            <p:cNvSpPr txBox="1">
              <a:spLocks noChangeArrowheads="1"/>
            </p:cNvSpPr>
            <p:nvPr/>
          </p:nvSpPr>
          <p:spPr bwMode="auto">
            <a:xfrm>
              <a:off x="4144" y="422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54" name="Line 8"/>
            <p:cNvSpPr>
              <a:spLocks noChangeShapeType="1"/>
            </p:cNvSpPr>
            <p:nvPr/>
          </p:nvSpPr>
          <p:spPr bwMode="auto">
            <a:xfrm>
              <a:off x="2306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9"/>
            <p:cNvSpPr>
              <a:spLocks noChangeShapeType="1"/>
            </p:cNvSpPr>
            <p:nvPr/>
          </p:nvSpPr>
          <p:spPr bwMode="auto">
            <a:xfrm>
              <a:off x="3619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17" name="Group 10"/>
          <p:cNvGrpSpPr>
            <a:grpSpLocks/>
          </p:cNvGrpSpPr>
          <p:nvPr/>
        </p:nvGrpSpPr>
        <p:grpSpPr bwMode="auto">
          <a:xfrm>
            <a:off x="2298700" y="1882775"/>
            <a:ext cx="4630738" cy="295275"/>
            <a:chOff x="1593" y="1344"/>
            <a:chExt cx="3209" cy="211"/>
          </a:xfrm>
        </p:grpSpPr>
        <p:sp>
          <p:nvSpPr>
            <p:cNvPr id="38946" name="Text Box 11"/>
            <p:cNvSpPr txBox="1">
              <a:spLocks noChangeArrowheads="1"/>
            </p:cNvSpPr>
            <p:nvPr/>
          </p:nvSpPr>
          <p:spPr bwMode="auto">
            <a:xfrm>
              <a:off x="1593" y="1344"/>
              <a:ext cx="5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original</a:t>
              </a:r>
            </a:p>
          </p:txBody>
        </p:sp>
        <p:sp>
          <p:nvSpPr>
            <p:cNvPr id="38947" name="Text Box 12"/>
            <p:cNvSpPr txBox="1">
              <a:spLocks noChangeArrowheads="1"/>
            </p:cNvSpPr>
            <p:nvPr/>
          </p:nvSpPr>
          <p:spPr bwMode="auto">
            <a:xfrm>
              <a:off x="2890" y="134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8948" name="Text Box 13"/>
            <p:cNvSpPr txBox="1">
              <a:spLocks noChangeArrowheads="1"/>
            </p:cNvSpPr>
            <p:nvPr/>
          </p:nvSpPr>
          <p:spPr bwMode="auto">
            <a:xfrm>
              <a:off x="4143" y="134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49" name="Line 14"/>
            <p:cNvSpPr>
              <a:spLocks noChangeShapeType="1"/>
            </p:cNvSpPr>
            <p:nvPr/>
          </p:nvSpPr>
          <p:spPr bwMode="auto">
            <a:xfrm>
              <a:off x="2328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15"/>
            <p:cNvSpPr>
              <a:spLocks noChangeShapeType="1"/>
            </p:cNvSpPr>
            <p:nvPr/>
          </p:nvSpPr>
          <p:spPr bwMode="auto">
            <a:xfrm>
              <a:off x="3613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8" name="Text Box 16"/>
          <p:cNvSpPr txBox="1">
            <a:spLocks noChangeArrowheads="1"/>
          </p:cNvSpPr>
          <p:nvPr/>
        </p:nvSpPr>
        <p:spPr bwMode="auto">
          <a:xfrm>
            <a:off x="7467600" y="698500"/>
            <a:ext cx="1462088" cy="13589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The output color at (r,c) is always selected from a nbhd of (r,c) in the input image.</a:t>
            </a:r>
          </a:p>
        </p:txBody>
      </p:sp>
      <p:sp>
        <p:nvSpPr>
          <p:cNvPr id="38919" name="Oval 17"/>
          <p:cNvSpPr>
            <a:spLocks noChangeArrowheads="1"/>
          </p:cNvSpPr>
          <p:nvPr/>
        </p:nvSpPr>
        <p:spPr bwMode="auto">
          <a:xfrm>
            <a:off x="2551113" y="2659063"/>
            <a:ext cx="228600" cy="2286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0" name="Oval 18"/>
          <p:cNvSpPr>
            <a:spLocks noChangeArrowheads="1"/>
          </p:cNvSpPr>
          <p:nvPr/>
        </p:nvSpPr>
        <p:spPr bwMode="auto">
          <a:xfrm>
            <a:off x="2562225" y="3321050"/>
            <a:ext cx="228600" cy="2286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1" name="Freeform 19"/>
          <p:cNvSpPr>
            <a:spLocks/>
          </p:cNvSpPr>
          <p:nvPr/>
        </p:nvSpPr>
        <p:spPr bwMode="auto">
          <a:xfrm>
            <a:off x="2763838" y="2438400"/>
            <a:ext cx="1371600" cy="304800"/>
          </a:xfrm>
          <a:custGeom>
            <a:avLst/>
            <a:gdLst>
              <a:gd name="T0" fmla="*/ 0 w 912"/>
              <a:gd name="T1" fmla="*/ 2147483646 h 144"/>
              <a:gd name="T2" fmla="*/ 2147483646 w 912"/>
              <a:gd name="T3" fmla="*/ 0 h 144"/>
              <a:gd name="T4" fmla="*/ 2147483646 w 912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2" h="144">
                <a:moveTo>
                  <a:pt x="0" y="144"/>
                </a:moveTo>
                <a:cubicBezTo>
                  <a:pt x="164" y="72"/>
                  <a:pt x="328" y="0"/>
                  <a:pt x="480" y="0"/>
                </a:cubicBezTo>
                <a:cubicBezTo>
                  <a:pt x="632" y="0"/>
                  <a:pt x="864" y="120"/>
                  <a:pt x="912" y="144"/>
                </a:cubicBezTo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Freeform 20"/>
          <p:cNvSpPr>
            <a:spLocks/>
          </p:cNvSpPr>
          <p:nvPr/>
        </p:nvSpPr>
        <p:spPr bwMode="auto">
          <a:xfrm flipV="1">
            <a:off x="2774950" y="3505200"/>
            <a:ext cx="2057400" cy="304800"/>
          </a:xfrm>
          <a:custGeom>
            <a:avLst/>
            <a:gdLst>
              <a:gd name="T0" fmla="*/ 0 w 912"/>
              <a:gd name="T1" fmla="*/ 2147483646 h 144"/>
              <a:gd name="T2" fmla="*/ 2147483646 w 912"/>
              <a:gd name="T3" fmla="*/ 0 h 144"/>
              <a:gd name="T4" fmla="*/ 2147483646 w 912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2" h="144">
                <a:moveTo>
                  <a:pt x="0" y="144"/>
                </a:moveTo>
                <a:cubicBezTo>
                  <a:pt x="164" y="72"/>
                  <a:pt x="328" y="0"/>
                  <a:pt x="480" y="0"/>
                </a:cubicBezTo>
                <a:cubicBezTo>
                  <a:pt x="632" y="0"/>
                  <a:pt x="864" y="120"/>
                  <a:pt x="912" y="144"/>
                </a:cubicBezTo>
              </a:path>
            </a:pathLst>
          </a:custGeom>
          <a:noFill/>
          <a:ln w="12700" cap="flat" cmpd="sng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Oval 21"/>
          <p:cNvSpPr>
            <a:spLocks noChangeArrowheads="1"/>
          </p:cNvSpPr>
          <p:nvPr/>
        </p:nvSpPr>
        <p:spPr bwMode="auto">
          <a:xfrm>
            <a:off x="2908300" y="4154488"/>
            <a:ext cx="228600" cy="2286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4" name="Oval 22"/>
          <p:cNvSpPr>
            <a:spLocks noChangeArrowheads="1"/>
          </p:cNvSpPr>
          <p:nvPr/>
        </p:nvSpPr>
        <p:spPr bwMode="auto">
          <a:xfrm>
            <a:off x="1852613" y="5165725"/>
            <a:ext cx="228600" cy="2286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5" name="Freeform 23"/>
          <p:cNvSpPr>
            <a:spLocks/>
          </p:cNvSpPr>
          <p:nvPr/>
        </p:nvSpPr>
        <p:spPr bwMode="auto">
          <a:xfrm rot="359405">
            <a:off x="3148013" y="4113213"/>
            <a:ext cx="1373187" cy="228600"/>
          </a:xfrm>
          <a:custGeom>
            <a:avLst/>
            <a:gdLst>
              <a:gd name="T0" fmla="*/ 0 w 912"/>
              <a:gd name="T1" fmla="*/ 2147483646 h 144"/>
              <a:gd name="T2" fmla="*/ 2147483646 w 912"/>
              <a:gd name="T3" fmla="*/ 0 h 144"/>
              <a:gd name="T4" fmla="*/ 2147483646 w 912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2" h="144">
                <a:moveTo>
                  <a:pt x="0" y="144"/>
                </a:moveTo>
                <a:cubicBezTo>
                  <a:pt x="164" y="72"/>
                  <a:pt x="328" y="0"/>
                  <a:pt x="480" y="0"/>
                </a:cubicBezTo>
                <a:cubicBezTo>
                  <a:pt x="632" y="0"/>
                  <a:pt x="864" y="120"/>
                  <a:pt x="912" y="144"/>
                </a:cubicBezTo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Freeform 24"/>
          <p:cNvSpPr>
            <a:spLocks/>
          </p:cNvSpPr>
          <p:nvPr/>
        </p:nvSpPr>
        <p:spPr bwMode="auto">
          <a:xfrm rot="21091731" flipV="1">
            <a:off x="2093913" y="5126038"/>
            <a:ext cx="1982787" cy="304800"/>
          </a:xfrm>
          <a:custGeom>
            <a:avLst/>
            <a:gdLst>
              <a:gd name="T0" fmla="*/ 0 w 912"/>
              <a:gd name="T1" fmla="*/ 2147483646 h 144"/>
              <a:gd name="T2" fmla="*/ 2147483646 w 912"/>
              <a:gd name="T3" fmla="*/ 0 h 144"/>
              <a:gd name="T4" fmla="*/ 2147483646 w 912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2" h="144">
                <a:moveTo>
                  <a:pt x="0" y="144"/>
                </a:moveTo>
                <a:cubicBezTo>
                  <a:pt x="164" y="72"/>
                  <a:pt x="328" y="0"/>
                  <a:pt x="480" y="0"/>
                </a:cubicBezTo>
                <a:cubicBezTo>
                  <a:pt x="632" y="0"/>
                  <a:pt x="864" y="120"/>
                  <a:pt x="912" y="144"/>
                </a:cubicBezTo>
              </a:path>
            </a:pathLst>
          </a:custGeom>
          <a:noFill/>
          <a:ln w="12700" cap="flat" cmpd="sng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Rectangle 25"/>
          <p:cNvSpPr>
            <a:spLocks noChangeArrowheads="1"/>
          </p:cNvSpPr>
          <p:nvPr/>
        </p:nvSpPr>
        <p:spPr bwMode="auto">
          <a:xfrm>
            <a:off x="1828800" y="2286000"/>
            <a:ext cx="990600" cy="952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8" name="Rectangle 26"/>
          <p:cNvSpPr>
            <a:spLocks noChangeArrowheads="1"/>
          </p:cNvSpPr>
          <p:nvPr/>
        </p:nvSpPr>
        <p:spPr bwMode="auto">
          <a:xfrm>
            <a:off x="3733800" y="2286000"/>
            <a:ext cx="990600" cy="952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29" name="Rectangle 27"/>
          <p:cNvSpPr>
            <a:spLocks noChangeArrowheads="1"/>
          </p:cNvSpPr>
          <p:nvPr/>
        </p:nvSpPr>
        <p:spPr bwMode="auto">
          <a:xfrm>
            <a:off x="2514600" y="2955925"/>
            <a:ext cx="990600" cy="952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0" name="Rectangle 28"/>
          <p:cNvSpPr>
            <a:spLocks noChangeArrowheads="1"/>
          </p:cNvSpPr>
          <p:nvPr/>
        </p:nvSpPr>
        <p:spPr bwMode="auto">
          <a:xfrm>
            <a:off x="4419600" y="2955925"/>
            <a:ext cx="990600" cy="952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1" name="Rectangle 29"/>
          <p:cNvSpPr>
            <a:spLocks noChangeArrowheads="1"/>
          </p:cNvSpPr>
          <p:nvPr/>
        </p:nvSpPr>
        <p:spPr bwMode="auto">
          <a:xfrm>
            <a:off x="2165350" y="2600325"/>
            <a:ext cx="30480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2" name="Rectangle 30"/>
          <p:cNvSpPr>
            <a:spLocks noChangeArrowheads="1"/>
          </p:cNvSpPr>
          <p:nvPr/>
        </p:nvSpPr>
        <p:spPr bwMode="auto">
          <a:xfrm>
            <a:off x="4062413" y="2600325"/>
            <a:ext cx="30480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3" name="Rectangle 31"/>
          <p:cNvSpPr>
            <a:spLocks noChangeArrowheads="1"/>
          </p:cNvSpPr>
          <p:nvPr/>
        </p:nvSpPr>
        <p:spPr bwMode="auto">
          <a:xfrm>
            <a:off x="2863850" y="3276600"/>
            <a:ext cx="304800" cy="3048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4" name="Rectangle 32"/>
          <p:cNvSpPr>
            <a:spLocks noChangeArrowheads="1"/>
          </p:cNvSpPr>
          <p:nvPr/>
        </p:nvSpPr>
        <p:spPr bwMode="auto">
          <a:xfrm>
            <a:off x="4760913" y="3276600"/>
            <a:ext cx="304800" cy="3048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5" name="Rectangle 33"/>
          <p:cNvSpPr>
            <a:spLocks noChangeArrowheads="1"/>
          </p:cNvSpPr>
          <p:nvPr/>
        </p:nvSpPr>
        <p:spPr bwMode="auto">
          <a:xfrm>
            <a:off x="1828800" y="4464050"/>
            <a:ext cx="990600" cy="952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6" name="Rectangle 35"/>
          <p:cNvSpPr>
            <a:spLocks noChangeArrowheads="1"/>
          </p:cNvSpPr>
          <p:nvPr/>
        </p:nvSpPr>
        <p:spPr bwMode="auto">
          <a:xfrm>
            <a:off x="3725863" y="4457700"/>
            <a:ext cx="990600" cy="952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7" name="Rectangle 37"/>
          <p:cNvSpPr>
            <a:spLocks noChangeArrowheads="1"/>
          </p:cNvSpPr>
          <p:nvPr/>
        </p:nvSpPr>
        <p:spPr bwMode="auto">
          <a:xfrm>
            <a:off x="4070350" y="4122738"/>
            <a:ext cx="990600" cy="952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8" name="Rectangle 38"/>
          <p:cNvSpPr>
            <a:spLocks noChangeArrowheads="1"/>
          </p:cNvSpPr>
          <p:nvPr/>
        </p:nvSpPr>
        <p:spPr bwMode="auto">
          <a:xfrm>
            <a:off x="4386263" y="4456113"/>
            <a:ext cx="328612" cy="314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39" name="Rectangle 36"/>
          <p:cNvSpPr>
            <a:spLocks noChangeArrowheads="1"/>
          </p:cNvSpPr>
          <p:nvPr/>
        </p:nvSpPr>
        <p:spPr bwMode="auto">
          <a:xfrm>
            <a:off x="4070350" y="4770438"/>
            <a:ext cx="314325" cy="3048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40" name="Rectangle 39"/>
          <p:cNvSpPr>
            <a:spLocks noChangeArrowheads="1"/>
          </p:cNvSpPr>
          <p:nvPr/>
        </p:nvSpPr>
        <p:spPr bwMode="auto">
          <a:xfrm>
            <a:off x="2159000" y="4122738"/>
            <a:ext cx="1012825" cy="9588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41" name="Rectangle 40"/>
          <p:cNvSpPr>
            <a:spLocks noChangeArrowheads="1"/>
          </p:cNvSpPr>
          <p:nvPr/>
        </p:nvSpPr>
        <p:spPr bwMode="auto">
          <a:xfrm>
            <a:off x="2492375" y="4464050"/>
            <a:ext cx="325438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8942" name="Rectangle 34"/>
          <p:cNvSpPr>
            <a:spLocks noChangeArrowheads="1"/>
          </p:cNvSpPr>
          <p:nvPr/>
        </p:nvSpPr>
        <p:spPr bwMode="auto">
          <a:xfrm>
            <a:off x="2157413" y="4768850"/>
            <a:ext cx="334962" cy="3111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38FC7-5FF2-44B5-83B8-AFAE979136D8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7" descr="AWS_diagram_CMS3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084388"/>
            <a:ext cx="5889625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2379663" y="5916613"/>
            <a:ext cx="4551362" cy="295275"/>
            <a:chOff x="1649" y="4224"/>
            <a:chExt cx="3154" cy="211"/>
          </a:xfrm>
        </p:grpSpPr>
        <p:sp>
          <p:nvSpPr>
            <p:cNvPr id="39951" name="Text Box 5"/>
            <p:cNvSpPr txBox="1">
              <a:spLocks noChangeArrowheads="1"/>
            </p:cNvSpPr>
            <p:nvPr/>
          </p:nvSpPr>
          <p:spPr bwMode="auto">
            <a:xfrm>
              <a:off x="1649" y="4224"/>
              <a:ext cx="40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noisy</a:t>
              </a:r>
            </a:p>
          </p:txBody>
        </p:sp>
        <p:sp>
          <p:nvSpPr>
            <p:cNvPr id="39952" name="Text Box 6"/>
            <p:cNvSpPr txBox="1">
              <a:spLocks noChangeArrowheads="1"/>
            </p:cNvSpPr>
            <p:nvPr/>
          </p:nvSpPr>
          <p:spPr bwMode="auto">
            <a:xfrm>
              <a:off x="2902" y="422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9953" name="Text Box 7"/>
            <p:cNvSpPr txBox="1">
              <a:spLocks noChangeArrowheads="1"/>
            </p:cNvSpPr>
            <p:nvPr/>
          </p:nvSpPr>
          <p:spPr bwMode="auto">
            <a:xfrm>
              <a:off x="4144" y="422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54" name="Line 8"/>
            <p:cNvSpPr>
              <a:spLocks noChangeShapeType="1"/>
            </p:cNvSpPr>
            <p:nvPr/>
          </p:nvSpPr>
          <p:spPr bwMode="auto">
            <a:xfrm>
              <a:off x="2306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Line 9"/>
            <p:cNvSpPr>
              <a:spLocks noChangeShapeType="1"/>
            </p:cNvSpPr>
            <p:nvPr/>
          </p:nvSpPr>
          <p:spPr bwMode="auto">
            <a:xfrm>
              <a:off x="3619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941" name="Group 10"/>
          <p:cNvGrpSpPr>
            <a:grpSpLocks/>
          </p:cNvGrpSpPr>
          <p:nvPr/>
        </p:nvGrpSpPr>
        <p:grpSpPr bwMode="auto">
          <a:xfrm>
            <a:off x="2298700" y="1882775"/>
            <a:ext cx="4630738" cy="295275"/>
            <a:chOff x="1593" y="1344"/>
            <a:chExt cx="3209" cy="211"/>
          </a:xfrm>
        </p:grpSpPr>
        <p:sp>
          <p:nvSpPr>
            <p:cNvPr id="39946" name="Text Box 11"/>
            <p:cNvSpPr txBox="1">
              <a:spLocks noChangeArrowheads="1"/>
            </p:cNvSpPr>
            <p:nvPr/>
          </p:nvSpPr>
          <p:spPr bwMode="auto">
            <a:xfrm>
              <a:off x="1593" y="1344"/>
              <a:ext cx="5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original</a:t>
              </a:r>
            </a:p>
          </p:txBody>
        </p:sp>
        <p:sp>
          <p:nvSpPr>
            <p:cNvPr id="39947" name="Text Box 12"/>
            <p:cNvSpPr txBox="1">
              <a:spLocks noChangeArrowheads="1"/>
            </p:cNvSpPr>
            <p:nvPr/>
          </p:nvSpPr>
          <p:spPr bwMode="auto">
            <a:xfrm>
              <a:off x="2890" y="134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39948" name="Text Box 13"/>
            <p:cNvSpPr txBox="1">
              <a:spLocks noChangeArrowheads="1"/>
            </p:cNvSpPr>
            <p:nvPr/>
          </p:nvSpPr>
          <p:spPr bwMode="auto">
            <a:xfrm>
              <a:off x="4143" y="134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49" name="Line 14"/>
            <p:cNvSpPr>
              <a:spLocks noChangeShapeType="1"/>
            </p:cNvSpPr>
            <p:nvPr/>
          </p:nvSpPr>
          <p:spPr bwMode="auto">
            <a:xfrm>
              <a:off x="2328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Line 15"/>
            <p:cNvSpPr>
              <a:spLocks noChangeShapeType="1"/>
            </p:cNvSpPr>
            <p:nvPr/>
          </p:nvSpPr>
          <p:spPr bwMode="auto">
            <a:xfrm>
              <a:off x="3613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2" name="Text Box 18"/>
          <p:cNvSpPr txBox="1">
            <a:spLocks noChangeArrowheads="1"/>
          </p:cNvSpPr>
          <p:nvPr/>
        </p:nvSpPr>
        <p:spPr bwMode="auto">
          <a:xfrm>
            <a:off x="7467600" y="698500"/>
            <a:ext cx="1462088" cy="13589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The output color at (r,c) is always selected from a nbhd of (r,c) in the input image.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6C4535-C37D-436B-90BD-94DA454D9608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AWS_diagram_CMS3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084388"/>
            <a:ext cx="5889625" cy="386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2379663" y="5916613"/>
            <a:ext cx="4551362" cy="295275"/>
            <a:chOff x="1649" y="4224"/>
            <a:chExt cx="3154" cy="211"/>
          </a:xfrm>
        </p:grpSpPr>
        <p:sp>
          <p:nvSpPr>
            <p:cNvPr id="40999" name="Text Box 5"/>
            <p:cNvSpPr txBox="1">
              <a:spLocks noChangeArrowheads="1"/>
            </p:cNvSpPr>
            <p:nvPr/>
          </p:nvSpPr>
          <p:spPr bwMode="auto">
            <a:xfrm>
              <a:off x="1649" y="4224"/>
              <a:ext cx="40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noisy</a:t>
              </a:r>
            </a:p>
          </p:txBody>
        </p:sp>
        <p:sp>
          <p:nvSpPr>
            <p:cNvPr id="41000" name="Text Box 6"/>
            <p:cNvSpPr txBox="1">
              <a:spLocks noChangeArrowheads="1"/>
            </p:cNvSpPr>
            <p:nvPr/>
          </p:nvSpPr>
          <p:spPr bwMode="auto">
            <a:xfrm>
              <a:off x="2902" y="422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41001" name="Text Box 7"/>
            <p:cNvSpPr txBox="1">
              <a:spLocks noChangeArrowheads="1"/>
            </p:cNvSpPr>
            <p:nvPr/>
          </p:nvSpPr>
          <p:spPr bwMode="auto">
            <a:xfrm>
              <a:off x="4144" y="422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02" name="Line 8"/>
            <p:cNvSpPr>
              <a:spLocks noChangeShapeType="1"/>
            </p:cNvSpPr>
            <p:nvPr/>
          </p:nvSpPr>
          <p:spPr bwMode="auto">
            <a:xfrm>
              <a:off x="2306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3" name="Line 9"/>
            <p:cNvSpPr>
              <a:spLocks noChangeShapeType="1"/>
            </p:cNvSpPr>
            <p:nvPr/>
          </p:nvSpPr>
          <p:spPr bwMode="auto">
            <a:xfrm>
              <a:off x="3619" y="43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65" name="Group 10"/>
          <p:cNvGrpSpPr>
            <a:grpSpLocks/>
          </p:cNvGrpSpPr>
          <p:nvPr/>
        </p:nvGrpSpPr>
        <p:grpSpPr bwMode="auto">
          <a:xfrm>
            <a:off x="2298700" y="1882775"/>
            <a:ext cx="4630738" cy="295275"/>
            <a:chOff x="1593" y="1344"/>
            <a:chExt cx="3209" cy="211"/>
          </a:xfrm>
        </p:grpSpPr>
        <p:sp>
          <p:nvSpPr>
            <p:cNvPr id="40994" name="Text Box 11"/>
            <p:cNvSpPr txBox="1">
              <a:spLocks noChangeArrowheads="1"/>
            </p:cNvSpPr>
            <p:nvPr/>
          </p:nvSpPr>
          <p:spPr bwMode="auto">
            <a:xfrm>
              <a:off x="1593" y="1344"/>
              <a:ext cx="5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original</a:t>
              </a:r>
            </a:p>
          </p:txBody>
        </p:sp>
        <p:sp>
          <p:nvSpPr>
            <p:cNvPr id="40995" name="Text Box 12"/>
            <p:cNvSpPr txBox="1">
              <a:spLocks noChangeArrowheads="1"/>
            </p:cNvSpPr>
            <p:nvPr/>
          </p:nvSpPr>
          <p:spPr bwMode="auto">
            <a:xfrm>
              <a:off x="2890" y="1344"/>
              <a:ext cx="53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</a:t>
              </a:r>
            </a:p>
          </p:txBody>
        </p:sp>
        <p:sp>
          <p:nvSpPr>
            <p:cNvPr id="40996" name="Text Box 13"/>
            <p:cNvSpPr txBox="1">
              <a:spLocks noChangeArrowheads="1"/>
            </p:cNvSpPr>
            <p:nvPr/>
          </p:nvSpPr>
          <p:spPr bwMode="auto">
            <a:xfrm>
              <a:off x="4143" y="1344"/>
              <a:ext cx="65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</a:rPr>
                <a:t>(3</a:t>
              </a:r>
              <a:r>
                <a:rPr lang="en-US" altLang="en-US"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×3 MF)</a:t>
              </a:r>
              <a:r>
                <a:rPr lang="en-US" altLang="en-US" sz="1400" baseline="30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97" name="Line 14"/>
            <p:cNvSpPr>
              <a:spLocks noChangeShapeType="1"/>
            </p:cNvSpPr>
            <p:nvPr/>
          </p:nvSpPr>
          <p:spPr bwMode="auto">
            <a:xfrm>
              <a:off x="2328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8" name="Line 15"/>
            <p:cNvSpPr>
              <a:spLocks noChangeShapeType="1"/>
            </p:cNvSpPr>
            <p:nvPr/>
          </p:nvSpPr>
          <p:spPr bwMode="auto">
            <a:xfrm>
              <a:off x="3613" y="144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6" name="Text Box 16"/>
          <p:cNvSpPr txBox="1">
            <a:spLocks noChangeArrowheads="1"/>
          </p:cNvSpPr>
          <p:nvPr/>
        </p:nvSpPr>
        <p:spPr bwMode="auto">
          <a:xfrm>
            <a:off x="7467600" y="698500"/>
            <a:ext cx="1462088" cy="13589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The output color at (r,c) is always selected from a nbhd of (r,c) in the input image.</a:t>
            </a:r>
          </a:p>
        </p:txBody>
      </p:sp>
      <p:sp>
        <p:nvSpPr>
          <p:cNvPr id="40967" name="Oval 21"/>
          <p:cNvSpPr>
            <a:spLocks noChangeArrowheads="1"/>
          </p:cNvSpPr>
          <p:nvPr/>
        </p:nvSpPr>
        <p:spPr bwMode="auto">
          <a:xfrm>
            <a:off x="4124325" y="3662363"/>
            <a:ext cx="228600" cy="2286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68" name="Freeform 22"/>
          <p:cNvSpPr>
            <a:spLocks/>
          </p:cNvSpPr>
          <p:nvPr/>
        </p:nvSpPr>
        <p:spPr bwMode="auto">
          <a:xfrm>
            <a:off x="4352925" y="3259138"/>
            <a:ext cx="1562100" cy="520700"/>
          </a:xfrm>
          <a:custGeom>
            <a:avLst/>
            <a:gdLst>
              <a:gd name="T0" fmla="*/ 0 w 1056"/>
              <a:gd name="T1" fmla="*/ 2147483646 h 328"/>
              <a:gd name="T2" fmla="*/ 2147483646 w 1056"/>
              <a:gd name="T3" fmla="*/ 2147483646 h 328"/>
              <a:gd name="T4" fmla="*/ 2147483646 w 1056"/>
              <a:gd name="T5" fmla="*/ 2147483646 h 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328">
                <a:moveTo>
                  <a:pt x="0" y="328"/>
                </a:moveTo>
                <a:cubicBezTo>
                  <a:pt x="152" y="204"/>
                  <a:pt x="304" y="80"/>
                  <a:pt x="480" y="40"/>
                </a:cubicBezTo>
                <a:cubicBezTo>
                  <a:pt x="656" y="0"/>
                  <a:pt x="968" y="80"/>
                  <a:pt x="1056" y="88"/>
                </a:cubicBezTo>
              </a:path>
            </a:pathLst>
          </a:cu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>
            <a:off x="4046538" y="2266950"/>
            <a:ext cx="1012825" cy="998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0" name="Rectangle 24"/>
          <p:cNvSpPr>
            <a:spLocks noChangeArrowheads="1"/>
          </p:cNvSpPr>
          <p:nvPr/>
        </p:nvSpPr>
        <p:spPr bwMode="auto">
          <a:xfrm>
            <a:off x="5953125" y="2266950"/>
            <a:ext cx="1012825" cy="990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1" name="Oval 27"/>
          <p:cNvSpPr>
            <a:spLocks noChangeArrowheads="1"/>
          </p:cNvSpPr>
          <p:nvPr/>
        </p:nvSpPr>
        <p:spPr bwMode="auto">
          <a:xfrm>
            <a:off x="4791075" y="2312988"/>
            <a:ext cx="228600" cy="2286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2" name="Freeform 28"/>
          <p:cNvSpPr>
            <a:spLocks/>
          </p:cNvSpPr>
          <p:nvPr/>
        </p:nvSpPr>
        <p:spPr bwMode="auto">
          <a:xfrm rot="1551333">
            <a:off x="5059363" y="2251075"/>
            <a:ext cx="1192212" cy="457200"/>
          </a:xfrm>
          <a:custGeom>
            <a:avLst/>
            <a:gdLst>
              <a:gd name="T0" fmla="*/ 0 w 1056"/>
              <a:gd name="T1" fmla="*/ 2147483646 h 328"/>
              <a:gd name="T2" fmla="*/ 2147483646 w 1056"/>
              <a:gd name="T3" fmla="*/ 2147483646 h 328"/>
              <a:gd name="T4" fmla="*/ 2147483646 w 1056"/>
              <a:gd name="T5" fmla="*/ 2147483646 h 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328">
                <a:moveTo>
                  <a:pt x="0" y="328"/>
                </a:moveTo>
                <a:cubicBezTo>
                  <a:pt x="152" y="204"/>
                  <a:pt x="304" y="80"/>
                  <a:pt x="480" y="40"/>
                </a:cubicBezTo>
                <a:cubicBezTo>
                  <a:pt x="656" y="0"/>
                  <a:pt x="968" y="80"/>
                  <a:pt x="1056" y="88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Rectangle 19"/>
          <p:cNvSpPr>
            <a:spLocks noChangeArrowheads="1"/>
          </p:cNvSpPr>
          <p:nvPr/>
        </p:nvSpPr>
        <p:spPr bwMode="auto">
          <a:xfrm>
            <a:off x="4048125" y="3265488"/>
            <a:ext cx="342900" cy="3286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4" name="Rectangle 17"/>
          <p:cNvSpPr>
            <a:spLocks noChangeArrowheads="1"/>
          </p:cNvSpPr>
          <p:nvPr/>
        </p:nvSpPr>
        <p:spPr bwMode="auto">
          <a:xfrm>
            <a:off x="3714750" y="2924175"/>
            <a:ext cx="1012825" cy="10033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5" name="Rectangle 25"/>
          <p:cNvSpPr>
            <a:spLocks noChangeArrowheads="1"/>
          </p:cNvSpPr>
          <p:nvPr/>
        </p:nvSpPr>
        <p:spPr bwMode="auto">
          <a:xfrm>
            <a:off x="4384675" y="2595563"/>
            <a:ext cx="342900" cy="3286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5621338" y="2925763"/>
            <a:ext cx="1012825" cy="10017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7" name="Rectangle 20"/>
          <p:cNvSpPr>
            <a:spLocks noChangeArrowheads="1"/>
          </p:cNvSpPr>
          <p:nvPr/>
        </p:nvSpPr>
        <p:spPr bwMode="auto">
          <a:xfrm>
            <a:off x="5951538" y="3259138"/>
            <a:ext cx="342900" cy="3286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6291263" y="2597150"/>
            <a:ext cx="342900" cy="3286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79" name="Rectangle 29"/>
          <p:cNvSpPr>
            <a:spLocks noChangeArrowheads="1"/>
          </p:cNvSpPr>
          <p:nvPr/>
        </p:nvSpPr>
        <p:spPr bwMode="auto">
          <a:xfrm>
            <a:off x="4059238" y="4106863"/>
            <a:ext cx="1012825" cy="9985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0" name="Rectangle 30"/>
          <p:cNvSpPr>
            <a:spLocks noChangeArrowheads="1"/>
          </p:cNvSpPr>
          <p:nvPr/>
        </p:nvSpPr>
        <p:spPr bwMode="auto">
          <a:xfrm>
            <a:off x="5965825" y="4106863"/>
            <a:ext cx="1012825" cy="990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1" name="Oval 31"/>
          <p:cNvSpPr>
            <a:spLocks noChangeArrowheads="1"/>
          </p:cNvSpPr>
          <p:nvPr/>
        </p:nvSpPr>
        <p:spPr bwMode="auto">
          <a:xfrm>
            <a:off x="4819650" y="4152900"/>
            <a:ext cx="228600" cy="2286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2" name="Freeform 32"/>
          <p:cNvSpPr>
            <a:spLocks/>
          </p:cNvSpPr>
          <p:nvPr/>
        </p:nvSpPr>
        <p:spPr bwMode="auto">
          <a:xfrm rot="1551333">
            <a:off x="5087938" y="4094163"/>
            <a:ext cx="1174750" cy="457200"/>
          </a:xfrm>
          <a:custGeom>
            <a:avLst/>
            <a:gdLst>
              <a:gd name="T0" fmla="*/ 0 w 1056"/>
              <a:gd name="T1" fmla="*/ 2147483646 h 328"/>
              <a:gd name="T2" fmla="*/ 2147483646 w 1056"/>
              <a:gd name="T3" fmla="*/ 2147483646 h 328"/>
              <a:gd name="T4" fmla="*/ 2147483646 w 1056"/>
              <a:gd name="T5" fmla="*/ 2147483646 h 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328">
                <a:moveTo>
                  <a:pt x="0" y="328"/>
                </a:moveTo>
                <a:cubicBezTo>
                  <a:pt x="152" y="204"/>
                  <a:pt x="304" y="80"/>
                  <a:pt x="480" y="40"/>
                </a:cubicBezTo>
                <a:cubicBezTo>
                  <a:pt x="656" y="0"/>
                  <a:pt x="968" y="80"/>
                  <a:pt x="1056" y="88"/>
                </a:cubicBez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Rectangle 33"/>
          <p:cNvSpPr>
            <a:spLocks noChangeArrowheads="1"/>
          </p:cNvSpPr>
          <p:nvPr/>
        </p:nvSpPr>
        <p:spPr bwMode="auto">
          <a:xfrm>
            <a:off x="4397375" y="4435475"/>
            <a:ext cx="342900" cy="3286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4" name="Rectangle 34"/>
          <p:cNvSpPr>
            <a:spLocks noChangeArrowheads="1"/>
          </p:cNvSpPr>
          <p:nvPr/>
        </p:nvSpPr>
        <p:spPr bwMode="auto">
          <a:xfrm>
            <a:off x="6303963" y="4437063"/>
            <a:ext cx="342900" cy="3286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5" name="Oval 35"/>
          <p:cNvSpPr>
            <a:spLocks noChangeArrowheads="1"/>
          </p:cNvSpPr>
          <p:nvPr/>
        </p:nvSpPr>
        <p:spPr bwMode="auto">
          <a:xfrm>
            <a:off x="4467225" y="5164138"/>
            <a:ext cx="228600" cy="2286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6" name="Freeform 36"/>
          <p:cNvSpPr>
            <a:spLocks/>
          </p:cNvSpPr>
          <p:nvPr/>
        </p:nvSpPr>
        <p:spPr bwMode="auto">
          <a:xfrm rot="695451">
            <a:off x="4727575" y="4959350"/>
            <a:ext cx="1881188" cy="517525"/>
          </a:xfrm>
          <a:custGeom>
            <a:avLst/>
            <a:gdLst>
              <a:gd name="T0" fmla="*/ 0 w 1056"/>
              <a:gd name="T1" fmla="*/ 2147483646 h 328"/>
              <a:gd name="T2" fmla="*/ 2147483646 w 1056"/>
              <a:gd name="T3" fmla="*/ 2147483646 h 328"/>
              <a:gd name="T4" fmla="*/ 2147483646 w 1056"/>
              <a:gd name="T5" fmla="*/ 2147483646 h 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6" h="328">
                <a:moveTo>
                  <a:pt x="0" y="328"/>
                </a:moveTo>
                <a:cubicBezTo>
                  <a:pt x="152" y="204"/>
                  <a:pt x="304" y="80"/>
                  <a:pt x="480" y="40"/>
                </a:cubicBezTo>
                <a:cubicBezTo>
                  <a:pt x="656" y="0"/>
                  <a:pt x="968" y="80"/>
                  <a:pt x="1056" y="88"/>
                </a:cubicBezTo>
              </a:path>
            </a:pathLst>
          </a:cu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7" name="Rectangle 37"/>
          <p:cNvSpPr>
            <a:spLocks noChangeArrowheads="1"/>
          </p:cNvSpPr>
          <p:nvPr/>
        </p:nvSpPr>
        <p:spPr bwMode="auto">
          <a:xfrm>
            <a:off x="4729163" y="5105400"/>
            <a:ext cx="342900" cy="3286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8" name="Rectangle 38"/>
          <p:cNvSpPr>
            <a:spLocks noChangeArrowheads="1"/>
          </p:cNvSpPr>
          <p:nvPr/>
        </p:nvSpPr>
        <p:spPr bwMode="auto">
          <a:xfrm>
            <a:off x="4395788" y="4764088"/>
            <a:ext cx="1012825" cy="10033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89" name="Rectangle 39"/>
          <p:cNvSpPr>
            <a:spLocks noChangeArrowheads="1"/>
          </p:cNvSpPr>
          <p:nvPr/>
        </p:nvSpPr>
        <p:spPr bwMode="auto">
          <a:xfrm>
            <a:off x="6303963" y="4765675"/>
            <a:ext cx="1012825" cy="10017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0990" name="Rectangle 40"/>
          <p:cNvSpPr>
            <a:spLocks noChangeArrowheads="1"/>
          </p:cNvSpPr>
          <p:nvPr/>
        </p:nvSpPr>
        <p:spPr bwMode="auto">
          <a:xfrm>
            <a:off x="6634163" y="5099050"/>
            <a:ext cx="342900" cy="3286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5CDF4-DD6F-48CE-A995-475A1193941F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pic>
        <p:nvPicPr>
          <p:cNvPr id="41987" name="Picture 7" descr="AWS_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8" descr="AWS_Sparse_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9"/>
          <p:cNvSpPr txBox="1">
            <a:spLocks noChangeArrowheads="1"/>
          </p:cNvSpPr>
          <p:nvPr/>
        </p:nvSpPr>
        <p:spPr bwMode="auto">
          <a:xfrm>
            <a:off x="865188" y="5654675"/>
            <a:ext cx="30321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Jim Woodring </a:t>
            </a:r>
            <a:r>
              <a:rPr lang="en-US" altLang="en-US" sz="1600">
                <a:solidFill>
                  <a:schemeClr val="tx2"/>
                </a:solidFill>
                <a:cs typeface="Times New Roman" panose="02020603050405020304" pitchFamily="18" charset="0"/>
              </a:rPr>
              <a:t>– A Warm Shoulder</a:t>
            </a:r>
          </a:p>
        </p:txBody>
      </p:sp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1365250" y="5943600"/>
            <a:ext cx="20351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solidFill>
                  <a:schemeClr val="tx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www.jimwoodring.com</a:t>
            </a:r>
          </a:p>
        </p:txBody>
      </p:sp>
      <p:sp>
        <p:nvSpPr>
          <p:cNvPr id="41991" name="Text Box 11"/>
          <p:cNvSpPr txBox="1">
            <a:spLocks noChangeArrowheads="1"/>
          </p:cNvSpPr>
          <p:nvPr/>
        </p:nvSpPr>
        <p:spPr bwMode="auto">
          <a:xfrm>
            <a:off x="4905375" y="5667375"/>
            <a:ext cx="3544888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Sparse noise, 32% coverage in each band </a:t>
            </a:r>
            <a:endParaRPr lang="en-US" altLang="en-US" sz="1400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2D1DC-46B9-440B-B022-8E532F3C57C8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AWS_Sparse_Noise_CMF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 descr="AWS_Sparse_Noise_CMF3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5186363" y="5667375"/>
            <a:ext cx="29876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color median filter applied twice</a:t>
            </a:r>
          </a:p>
        </p:txBody>
      </p:sp>
      <p:sp>
        <p:nvSpPr>
          <p:cNvPr id="43014" name="Text Box 8"/>
          <p:cNvSpPr txBox="1">
            <a:spLocks noChangeArrowheads="1"/>
          </p:cNvSpPr>
          <p:nvPr/>
        </p:nvSpPr>
        <p:spPr bwMode="auto">
          <a:xfrm>
            <a:off x="908050" y="5686425"/>
            <a:ext cx="2967038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color median filter applied once</a:t>
            </a:r>
          </a:p>
        </p:txBody>
      </p:sp>
      <p:grpSp>
        <p:nvGrpSpPr>
          <p:cNvPr id="43015" name="Group 12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43019" name="Text Box 10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3020" name="Text Box 11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A9BE20-2ED1-400E-BCC7-A5BCB116D749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AWS_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5" descr="AWS_Sparse_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130800" y="5648325"/>
            <a:ext cx="30321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Jim Woodring </a:t>
            </a:r>
            <a:r>
              <a:rPr lang="en-US" altLang="en-US" sz="1600">
                <a:solidFill>
                  <a:schemeClr val="tx2"/>
                </a:solidFill>
                <a:cs typeface="Times New Roman" panose="02020603050405020304" pitchFamily="18" charset="0"/>
              </a:rPr>
              <a:t>– A Warm Shoulder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5675313" y="5943600"/>
            <a:ext cx="20351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solidFill>
                  <a:schemeClr val="tx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www.jimwoodring.com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08013" y="5686425"/>
            <a:ext cx="3544887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Sparse noise, 32% coverage in each band </a:t>
            </a:r>
            <a:endParaRPr lang="en-US" altLang="en-US" sz="1400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901537-EDA7-4D0F-9FCE-A5A2C6C8B9B5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 descr="AWS_Diff_SpN_CMF3_2_I_n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8" descr="AWS_Diff_SpN_CMF3_2_I_CMF3_2_n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7770813" cy="723900"/>
          </a:xfrm>
        </p:spPr>
        <p:txBody>
          <a:bodyPr/>
          <a:lstStyle/>
          <a:p>
            <a:r>
              <a:rPr lang="en-US" altLang="en-US" sz="3600" smtClean="0"/>
              <a:t>Color Median Filter</a:t>
            </a:r>
          </a:p>
        </p:txBody>
      </p:sp>
      <p:sp>
        <p:nvSpPr>
          <p:cNvPr id="45061" name="Text Box 10"/>
          <p:cNvSpPr txBox="1">
            <a:spLocks noChangeArrowheads="1"/>
          </p:cNvSpPr>
          <p:nvPr/>
        </p:nvSpPr>
        <p:spPr bwMode="auto">
          <a:xfrm>
            <a:off x="1130300" y="5686425"/>
            <a:ext cx="25082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(3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CMF</a:t>
            </a:r>
            <a:r>
              <a:rPr lang="en-US" altLang="en-US" sz="1400" baseline="30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noisy) – original</a:t>
            </a:r>
          </a:p>
        </p:txBody>
      </p:sp>
      <p:sp>
        <p:nvSpPr>
          <p:cNvPr id="45062" name="Text Box 11"/>
          <p:cNvSpPr txBox="1">
            <a:spLocks noChangeArrowheads="1"/>
          </p:cNvSpPr>
          <p:nvPr/>
        </p:nvSpPr>
        <p:spPr bwMode="auto">
          <a:xfrm>
            <a:off x="4826000" y="5667375"/>
            <a:ext cx="37179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(3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CMF</a:t>
            </a:r>
            <a:r>
              <a:rPr lang="en-US" altLang="en-US" sz="1400" baseline="30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noisy) – (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CMF</a:t>
            </a:r>
            <a:r>
              <a:rPr lang="en-US" altLang="en-US" sz="1400" baseline="30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original) </a:t>
            </a:r>
          </a:p>
        </p:txBody>
      </p:sp>
      <p:sp>
        <p:nvSpPr>
          <p:cNvPr id="45063" name="Text Box 15"/>
          <p:cNvSpPr txBox="1">
            <a:spLocks noChangeArrowheads="1"/>
          </p:cNvSpPr>
          <p:nvPr/>
        </p:nvSpPr>
        <p:spPr bwMode="auto">
          <a:xfrm>
            <a:off x="6719888" y="1066800"/>
            <a:ext cx="1870075" cy="67786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solidFill>
                  <a:schemeClr val="tx2"/>
                </a:solidFill>
                <a:latin typeface="Comic Sans MS" panose="030F0702030302020204" pitchFamily="66" charset="0"/>
              </a:rPr>
              <a:t>Absolute differences displayed as negatives to enhance visibility</a:t>
            </a:r>
          </a:p>
        </p:txBody>
      </p:sp>
      <p:grpSp>
        <p:nvGrpSpPr>
          <p:cNvPr id="45064" name="Group 16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45068" name="Text Box 17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069" name="Text Box 18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B87137-739A-484E-A4ED-FBF2F179DC23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457200" y="1812925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A color median filter has to compute the distances between all the color vectors in the neighborhood of each pixel.  That’s expensive</a:t>
            </a:r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2"/>
                </a:solidFill>
              </a:rPr>
              <a:t>computationally.</a:t>
            </a:r>
          </a:p>
        </p:txBody>
      </p:sp>
      <p:sp>
        <p:nvSpPr>
          <p:cNvPr id="46084" name="Text Box 6"/>
          <p:cNvSpPr txBox="1">
            <a:spLocks noChangeArrowheads="1"/>
          </p:cNvSpPr>
          <p:nvPr/>
        </p:nvSpPr>
        <p:spPr bwMode="auto">
          <a:xfrm>
            <a:off x="457200" y="2727325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</a:rPr>
              <a:t>Q:</a:t>
            </a:r>
            <a:r>
              <a:rPr lang="en-US" altLang="en-US" sz="2000">
                <a:solidFill>
                  <a:schemeClr val="tx2"/>
                </a:solidFill>
              </a:rPr>
              <a:t>  Why not simply take the 1-band median of each color band individually?</a:t>
            </a:r>
          </a:p>
        </p:txBody>
      </p:sp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457200" y="3124200"/>
            <a:ext cx="80772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3225" indent="-403225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</a:rPr>
              <a:t>A:</a:t>
            </a:r>
            <a:r>
              <a:rPr lang="en-US" altLang="en-US" sz="2000">
                <a:solidFill>
                  <a:schemeClr val="tx2"/>
                </a:solidFill>
              </a:rPr>
              <a:t>  The result at a pixel could be a color that did not exist in the pixel’s neighborhood in the input image.  The result is not the median of the colors – it is the median of the intensities of each color band treated independently.</a:t>
            </a:r>
          </a:p>
        </p:txBody>
      </p: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457200" y="4572000"/>
            <a:ext cx="830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</a:rPr>
              <a:t>Q:</a:t>
            </a:r>
            <a:r>
              <a:rPr lang="en-US" altLang="en-US" sz="2000">
                <a:solidFill>
                  <a:schemeClr val="tx2"/>
                </a:solidFill>
              </a:rPr>
              <a:t>  Is that a problem?</a:t>
            </a:r>
          </a:p>
        </p:txBody>
      </p:sp>
      <p:sp>
        <p:nvSpPr>
          <p:cNvPr id="46087" name="Text Box 9"/>
          <p:cNvSpPr txBox="1">
            <a:spLocks noChangeArrowheads="1"/>
          </p:cNvSpPr>
          <p:nvPr/>
        </p:nvSpPr>
        <p:spPr bwMode="auto">
          <a:xfrm>
            <a:off x="457200" y="4953000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3225" indent="-403225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tx2"/>
                </a:solidFill>
              </a:rPr>
              <a:t>A:</a:t>
            </a:r>
            <a:r>
              <a:rPr lang="en-US" altLang="en-US" sz="2000">
                <a:solidFill>
                  <a:schemeClr val="tx2"/>
                </a:solidFill>
              </a:rPr>
              <a:t>  Maybe.  Maybe not.  It depends on the application.  It may make little difference visually.  If the colors need to be preserved, it could be problematic.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91BEDC-9170-4307-A418-6B12926E230D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475" y="990600"/>
            <a:ext cx="6369050" cy="641350"/>
          </a:xfrm>
        </p:spPr>
        <p:txBody>
          <a:bodyPr wrap="none">
            <a:spAutoFit/>
          </a:bodyPr>
          <a:lstStyle/>
          <a:p>
            <a:pPr algn="ctr"/>
            <a:r>
              <a:rPr lang="en-US" altLang="en-US" sz="3600" smtClean="0"/>
              <a:t>Median Filter: General Definition</a:t>
            </a:r>
          </a:p>
        </p:txBody>
      </p:sp>
      <p:sp>
        <p:nvSpPr>
          <p:cNvPr id="10243" name="Text Box 9"/>
          <p:cNvSpPr txBox="1">
            <a:spLocks noChangeArrowheads="1"/>
          </p:cNvSpPr>
          <p:nvPr/>
        </p:nvSpPr>
        <p:spPr bwMode="auto">
          <a:xfrm>
            <a:off x="5334000" y="19812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sorted intensity values from </a:t>
            </a: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neighborhood</a:t>
            </a: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b="1">
                <a:solidFill>
                  <a:srgbClr val="FF0000"/>
                </a:solidFill>
              </a:rPr>
              <a:t>p</a:t>
            </a:r>
            <a:r>
              <a:rPr lang="en-US" altLang="en-US" sz="1800" b="1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244" name="Line 11"/>
          <p:cNvSpPr>
            <a:spLocks noChangeShapeType="1"/>
          </p:cNvSpPr>
          <p:nvPr/>
        </p:nvSpPr>
        <p:spPr bwMode="auto">
          <a:xfrm>
            <a:off x="5791200" y="19812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45" name="Group 17"/>
          <p:cNvGrpSpPr>
            <a:grpSpLocks/>
          </p:cNvGrpSpPr>
          <p:nvPr/>
        </p:nvGrpSpPr>
        <p:grpSpPr bwMode="auto">
          <a:xfrm>
            <a:off x="7010400" y="1676400"/>
            <a:ext cx="838200" cy="4495800"/>
            <a:chOff x="4992" y="1056"/>
            <a:chExt cx="528" cy="2832"/>
          </a:xfrm>
        </p:grpSpPr>
        <p:sp>
          <p:nvSpPr>
            <p:cNvPr id="10255" name="Text Box 8"/>
            <p:cNvSpPr txBox="1">
              <a:spLocks noChangeArrowheads="1"/>
            </p:cNvSpPr>
            <p:nvPr/>
          </p:nvSpPr>
          <p:spPr bwMode="auto">
            <a:xfrm>
              <a:off x="5088" y="1056"/>
              <a:ext cx="338" cy="28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131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133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133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136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140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143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147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339933"/>
                  </a:solidFill>
                </a:rPr>
                <a:t>152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154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157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160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162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163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164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165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</a:rPr>
                <a:t>171</a:t>
              </a:r>
            </a:p>
          </p:txBody>
        </p:sp>
        <p:sp>
          <p:nvSpPr>
            <p:cNvPr id="10256" name="Rectangle 12"/>
            <p:cNvSpPr>
              <a:spLocks noChangeArrowheads="1"/>
            </p:cNvSpPr>
            <p:nvPr/>
          </p:nvSpPr>
          <p:spPr bwMode="auto">
            <a:xfrm>
              <a:off x="4992" y="2304"/>
              <a:ext cx="528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5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246" name="Group 18"/>
          <p:cNvGrpSpPr>
            <a:grpSpLocks/>
          </p:cNvGrpSpPr>
          <p:nvPr/>
        </p:nvGrpSpPr>
        <p:grpSpPr bwMode="auto">
          <a:xfrm>
            <a:off x="1525588" y="1981200"/>
            <a:ext cx="3656012" cy="3656013"/>
            <a:chOff x="288" y="1248"/>
            <a:chExt cx="2303" cy="2303"/>
          </a:xfrm>
        </p:grpSpPr>
        <p:pic>
          <p:nvPicPr>
            <p:cNvPr id="10253" name="Picture 14" descr="med_tes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48"/>
              <a:ext cx="2303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4" name="Text Box 13"/>
            <p:cNvSpPr txBox="1">
              <a:spLocks noChangeArrowheads="1"/>
            </p:cNvSpPr>
            <p:nvPr/>
          </p:nvSpPr>
          <p:spPr bwMode="auto">
            <a:xfrm>
              <a:off x="1460" y="2132"/>
              <a:ext cx="192" cy="23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</a:rPr>
                <a:t>p</a:t>
              </a:r>
              <a:endParaRPr lang="en-US" altLang="en-US" sz="1800" b="1">
                <a:solidFill>
                  <a:schemeClr val="tx2"/>
                </a:solidFill>
              </a:endParaRPr>
            </a:p>
          </p:txBody>
        </p:sp>
      </p:grpSp>
      <p:sp>
        <p:nvSpPr>
          <p:cNvPr id="10247" name="Line 15"/>
          <p:cNvSpPr>
            <a:spLocks noChangeShapeType="1"/>
          </p:cNvSpPr>
          <p:nvPr/>
        </p:nvSpPr>
        <p:spPr bwMode="auto">
          <a:xfrm flipH="1" flipV="1">
            <a:off x="3733800" y="3657600"/>
            <a:ext cx="32766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Text Box 16"/>
          <p:cNvSpPr txBox="1">
            <a:spLocks noChangeArrowheads="1"/>
          </p:cNvSpPr>
          <p:nvPr/>
        </p:nvSpPr>
        <p:spPr bwMode="auto">
          <a:xfrm>
            <a:off x="5410200" y="3962400"/>
            <a:ext cx="1600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339933"/>
                </a:solidFill>
                <a:latin typeface="Arial" panose="020B0604020202020204" pitchFamily="34" charset="0"/>
              </a:rPr>
              <a:t>median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 assigned to pixel loc </a:t>
            </a:r>
            <a:r>
              <a:rPr lang="en-US" altLang="en-US" sz="1800" b="1">
                <a:solidFill>
                  <a:srgbClr val="FF0000"/>
                </a:solidFill>
              </a:rPr>
              <a:t>p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 in output image.</a:t>
            </a: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 flipH="1">
            <a:off x="4495800" y="2743200"/>
            <a:ext cx="914400" cy="228600"/>
          </a:xfrm>
          <a:prstGeom prst="line">
            <a:avLst/>
          </a:prstGeom>
          <a:noFill/>
          <a:ln w="19050">
            <a:solidFill>
              <a:srgbClr val="00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3D779-2D45-4878-AA01-1106B3C6A162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AWS_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 descr="AWS_Sparse_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865188" y="5654675"/>
            <a:ext cx="30321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Jim Woodring </a:t>
            </a:r>
            <a:r>
              <a:rPr lang="en-US" altLang="en-US" sz="1600">
                <a:solidFill>
                  <a:schemeClr val="tx2"/>
                </a:solidFill>
                <a:cs typeface="Times New Roman" panose="02020603050405020304" pitchFamily="18" charset="0"/>
              </a:rPr>
              <a:t>– A Warm Shoulder</a:t>
            </a: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1365250" y="5943600"/>
            <a:ext cx="20351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solidFill>
                  <a:schemeClr val="tx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www.jimwoodring.com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4905375" y="5667375"/>
            <a:ext cx="3544888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Sparse noise, 32% coverage in each band </a:t>
            </a:r>
            <a:endParaRPr lang="en-US" altLang="en-US" sz="1400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11" name="Rectangle 10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3B758-3EE6-4EBD-84E4-FE51D77C9B2C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AWS_Sparse_Noise_CMF3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 descr="AWS_Sparse_Noise_CMF3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5186363" y="5667375"/>
            <a:ext cx="29876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color median filter applied twice</a:t>
            </a:r>
          </a:p>
        </p:txBody>
      </p:sp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908050" y="5686425"/>
            <a:ext cx="2967038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color median filter applied once</a:t>
            </a:r>
          </a:p>
        </p:txBody>
      </p:sp>
      <p:grpSp>
        <p:nvGrpSpPr>
          <p:cNvPr id="48134" name="Group 7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48139" name="Text Box 8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140" name="Text Box 9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48135" name="Rectangle 12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C85B2E-FB04-4B8B-A12D-908559AD2CF3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5" descr="AWS_Sparse_Noise_MF3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6" descr="AWS_Sparse_Noise_MF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6" name="Group 8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49163" name="Text Box 9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164" name="Text Box 10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49157" name="Rectangle 13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sp>
        <p:nvSpPr>
          <p:cNvPr id="49158" name="Text Box 17"/>
          <p:cNvSpPr txBox="1">
            <a:spLocks noChangeArrowheads="1"/>
          </p:cNvSpPr>
          <p:nvPr/>
        </p:nvSpPr>
        <p:spPr bwMode="auto">
          <a:xfrm>
            <a:off x="4872038" y="5667375"/>
            <a:ext cx="3627437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median filter applied to each band twice</a:t>
            </a:r>
          </a:p>
        </p:txBody>
      </p:sp>
      <p:sp>
        <p:nvSpPr>
          <p:cNvPr id="49159" name="Text Box 18"/>
          <p:cNvSpPr txBox="1">
            <a:spLocks noChangeArrowheads="1"/>
          </p:cNvSpPr>
          <p:nvPr/>
        </p:nvSpPr>
        <p:spPr bwMode="auto">
          <a:xfrm>
            <a:off x="569913" y="5686425"/>
            <a:ext cx="3656012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×3 median filter applied to each band once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A2582-9E29-4516-81FB-01FA881E74DF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AWS_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 descr="AWS_Sparse_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49450"/>
            <a:ext cx="3824288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5130800" y="5648325"/>
            <a:ext cx="30321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Jim Woodring </a:t>
            </a:r>
            <a:r>
              <a:rPr lang="en-US" altLang="en-US" sz="1600">
                <a:solidFill>
                  <a:schemeClr val="tx2"/>
                </a:solidFill>
                <a:cs typeface="Times New Roman" panose="02020603050405020304" pitchFamily="18" charset="0"/>
              </a:rPr>
              <a:t>– A Warm Shoulder</a:t>
            </a:r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5675313" y="5943600"/>
            <a:ext cx="20351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solidFill>
                  <a:schemeClr val="tx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www.jimwoodring.com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608013" y="5686425"/>
            <a:ext cx="3544887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Sparse noise, 32% coverage in each band </a:t>
            </a:r>
            <a:endParaRPr lang="en-US" altLang="en-US" sz="1400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183" name="Rectangle 10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EDFE60-885A-4B9B-AA81-7B2A4BE0A3D7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>
          <a:xfrm>
            <a:off x="415925" y="1076325"/>
            <a:ext cx="8174038" cy="723900"/>
          </a:xfrm>
          <a:noFill/>
        </p:spPr>
        <p:txBody>
          <a:bodyPr lIns="92064" tIns="46033" rIns="92064" bIns="46033"/>
          <a:lstStyle/>
          <a:p>
            <a:r>
              <a:rPr lang="en-US" altLang="en-US" sz="3200" smtClean="0"/>
              <a:t>CMF vs. Standard Median on Individual Bands</a:t>
            </a:r>
          </a:p>
        </p:txBody>
      </p:sp>
      <p:pic>
        <p:nvPicPr>
          <p:cNvPr id="51203" name="Picture 11" descr="AWS_Diff_SpN_CMF3_2_I_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286000"/>
            <a:ext cx="210026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2" descr="AWS_Diff_SpN_CMF3_2_I_CMF3_2_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2286000"/>
            <a:ext cx="210026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3" descr="AWS_Diff_SpN_MF3_2_I_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2286000"/>
            <a:ext cx="210026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14" descr="AWS_Diff_SpN_MF3_2_I_MF3_2_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2286000"/>
            <a:ext cx="210026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Text Box 15"/>
          <p:cNvSpPr txBox="1">
            <a:spLocks noChangeArrowheads="1"/>
          </p:cNvSpPr>
          <p:nvPr/>
        </p:nvSpPr>
        <p:spPr bwMode="auto">
          <a:xfrm>
            <a:off x="161925" y="4437063"/>
            <a:ext cx="2008188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Fraction of pixels in CMF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noisy image identical to original:  </a:t>
            </a:r>
            <a:r>
              <a:rPr lang="en-US" altLang="en-US" sz="1600">
                <a:solidFill>
                  <a:schemeClr val="tx2"/>
                </a:solidFill>
              </a:rPr>
              <a:t>0.29 </a:t>
            </a:r>
          </a:p>
        </p:txBody>
      </p:sp>
      <p:sp>
        <p:nvSpPr>
          <p:cNvPr id="51208" name="Text Box 16"/>
          <p:cNvSpPr txBox="1">
            <a:spLocks noChangeArrowheads="1"/>
          </p:cNvSpPr>
          <p:nvPr/>
        </p:nvSpPr>
        <p:spPr bwMode="auto">
          <a:xfrm>
            <a:off x="2432050" y="4437063"/>
            <a:ext cx="2008188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Fraction of pixels in CMF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noisy image identical to CMF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original:  </a:t>
            </a:r>
            <a:r>
              <a:rPr lang="en-US" altLang="en-US" sz="1600">
                <a:solidFill>
                  <a:schemeClr val="tx2"/>
                </a:solidFill>
              </a:rPr>
              <a:t>0.43 </a:t>
            </a:r>
          </a:p>
        </p:txBody>
      </p:sp>
      <p:sp>
        <p:nvSpPr>
          <p:cNvPr id="51209" name="Text Box 17"/>
          <p:cNvSpPr txBox="1">
            <a:spLocks noChangeArrowheads="1"/>
          </p:cNvSpPr>
          <p:nvPr/>
        </p:nvSpPr>
        <p:spPr bwMode="auto">
          <a:xfrm>
            <a:off x="4702175" y="4437063"/>
            <a:ext cx="2008188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Fraction of pixels in 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noisy image identical to original:  </a:t>
            </a:r>
            <a:r>
              <a:rPr lang="en-US" altLang="en-US" sz="1600">
                <a:solidFill>
                  <a:schemeClr val="tx2"/>
                </a:solidFill>
              </a:rPr>
              <a:t>0.14 </a:t>
            </a:r>
          </a:p>
        </p:txBody>
      </p:sp>
      <p:sp>
        <p:nvSpPr>
          <p:cNvPr id="51210" name="Text Box 18"/>
          <p:cNvSpPr txBox="1">
            <a:spLocks noChangeArrowheads="1"/>
          </p:cNvSpPr>
          <p:nvPr/>
        </p:nvSpPr>
        <p:spPr bwMode="auto">
          <a:xfrm>
            <a:off x="6973888" y="4437063"/>
            <a:ext cx="2008187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Fraction of pixels in 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noisy image identical to MF</a:t>
            </a:r>
            <a:r>
              <a:rPr lang="en-US" altLang="en-US" sz="1600" baseline="3000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 original:  </a:t>
            </a:r>
            <a:r>
              <a:rPr lang="en-US" altLang="en-US" sz="1600">
                <a:solidFill>
                  <a:schemeClr val="tx2"/>
                </a:solidFill>
              </a:rPr>
              <a:t>0.28 </a:t>
            </a:r>
          </a:p>
        </p:txBody>
      </p:sp>
      <p:grpSp>
        <p:nvGrpSpPr>
          <p:cNvPr id="51211" name="Group 19"/>
          <p:cNvGrpSpPr>
            <a:grpSpLocks/>
          </p:cNvGrpSpPr>
          <p:nvPr/>
        </p:nvGrpSpPr>
        <p:grpSpPr bwMode="auto">
          <a:xfrm>
            <a:off x="6130925" y="6275388"/>
            <a:ext cx="2312988" cy="506412"/>
            <a:chOff x="4248" y="4444"/>
            <a:chExt cx="1603" cy="362"/>
          </a:xfrm>
        </p:grpSpPr>
        <p:sp>
          <p:nvSpPr>
            <p:cNvPr id="51215" name="Text Box 20"/>
            <p:cNvSpPr txBox="1">
              <a:spLocks noChangeArrowheads="1"/>
            </p:cNvSpPr>
            <p:nvPr/>
          </p:nvSpPr>
          <p:spPr bwMode="auto">
            <a:xfrm>
              <a:off x="4248" y="4444"/>
              <a:ext cx="16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original image: Jim Woodring</a:t>
              </a:r>
              <a:endParaRPr lang="en-US" altLang="en-US" sz="1400">
                <a:solidFill>
                  <a:schemeClr val="tx2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216" name="Text Box 21"/>
            <p:cNvSpPr txBox="1">
              <a:spLocks noChangeArrowheads="1"/>
            </p:cNvSpPr>
            <p:nvPr/>
          </p:nvSpPr>
          <p:spPr bwMode="auto">
            <a:xfrm>
              <a:off x="4438" y="4627"/>
              <a:ext cx="12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>
                  <a:solidFill>
                    <a:schemeClr val="tx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www.jimwoodring.com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CDAD0-734F-4B35-977C-20CAD74E6DAD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step+n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06575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479675" y="990600"/>
            <a:ext cx="4092575" cy="701675"/>
          </a:xfrm>
        </p:spPr>
        <p:txBody>
          <a:bodyPr wrap="none">
            <a:spAutoFit/>
          </a:bodyPr>
          <a:lstStyle/>
          <a:p>
            <a:r>
              <a:rPr lang="en-US" altLang="en-US" smtClean="0"/>
              <a:t>A Noisy Step Edge</a:t>
            </a:r>
          </a:p>
        </p:txBody>
      </p:sp>
      <p:grpSp>
        <p:nvGrpSpPr>
          <p:cNvPr id="11268" name="Group 14"/>
          <p:cNvGrpSpPr>
            <a:grpSpLocks/>
          </p:cNvGrpSpPr>
          <p:nvPr/>
        </p:nvGrpSpPr>
        <p:grpSpPr bwMode="auto">
          <a:xfrm>
            <a:off x="554038" y="2281238"/>
            <a:ext cx="2951162" cy="1681162"/>
            <a:chOff x="384" y="1776"/>
            <a:chExt cx="1872" cy="1200"/>
          </a:xfrm>
        </p:grpSpPr>
        <p:sp>
          <p:nvSpPr>
            <p:cNvPr id="7180" name="Rectangle 10"/>
            <p:cNvSpPr>
              <a:spLocks noChangeArrowheads="1"/>
            </p:cNvSpPr>
            <p:nvPr/>
          </p:nvSpPr>
          <p:spPr bwMode="auto">
            <a:xfrm>
              <a:off x="384" y="1776"/>
              <a:ext cx="1872" cy="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en-US" smtClean="0"/>
            </a:p>
          </p:txBody>
        </p:sp>
        <p:sp>
          <p:nvSpPr>
            <p:cNvPr id="11277" name="Line 6"/>
            <p:cNvSpPr>
              <a:spLocks noChangeShapeType="1"/>
            </p:cNvSpPr>
            <p:nvPr/>
          </p:nvSpPr>
          <p:spPr bwMode="auto">
            <a:xfrm>
              <a:off x="504" y="2832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8" name="Object 7"/>
            <p:cNvGraphicFramePr>
              <a:graphicFrameLocks noChangeAspect="1"/>
            </p:cNvGraphicFramePr>
            <p:nvPr/>
          </p:nvGraphicFramePr>
          <p:xfrm>
            <a:off x="533" y="1834"/>
            <a:ext cx="1573" cy="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9" name="Equation" r:id="rId4" imgW="1587240" imgH="723600" progId="Equation.DSMT4">
                    <p:embed/>
                  </p:oleObj>
                </mc:Choice>
                <mc:Fallback>
                  <p:oleObj name="Equation" r:id="rId4" imgW="1587240" imgH="723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" y="1834"/>
                          <a:ext cx="1573" cy="8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69" name="Group 16"/>
          <p:cNvGrpSpPr>
            <a:grpSpLocks/>
          </p:cNvGrpSpPr>
          <p:nvPr/>
        </p:nvGrpSpPr>
        <p:grpSpPr bwMode="auto">
          <a:xfrm>
            <a:off x="5818188" y="3424238"/>
            <a:ext cx="2868612" cy="1681162"/>
            <a:chOff x="4032" y="2592"/>
            <a:chExt cx="1872" cy="1200"/>
          </a:xfrm>
        </p:grpSpPr>
        <p:sp>
          <p:nvSpPr>
            <p:cNvPr id="7177" name="Rectangle 11"/>
            <p:cNvSpPr>
              <a:spLocks noChangeArrowheads="1"/>
            </p:cNvSpPr>
            <p:nvPr/>
          </p:nvSpPr>
          <p:spPr bwMode="auto">
            <a:xfrm>
              <a:off x="4032" y="2592"/>
              <a:ext cx="1872" cy="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en-US" smtClean="0"/>
            </a:p>
          </p:txBody>
        </p:sp>
        <p:sp>
          <p:nvSpPr>
            <p:cNvPr id="11274" name="Line 8"/>
            <p:cNvSpPr>
              <a:spLocks noChangeShapeType="1"/>
            </p:cNvSpPr>
            <p:nvPr/>
          </p:nvSpPr>
          <p:spPr bwMode="auto">
            <a:xfrm>
              <a:off x="4152" y="3648"/>
              <a:ext cx="163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5" name="Object 9"/>
            <p:cNvGraphicFramePr>
              <a:graphicFrameLocks noChangeAspect="1"/>
            </p:cNvGraphicFramePr>
            <p:nvPr/>
          </p:nvGraphicFramePr>
          <p:xfrm>
            <a:off x="4146" y="2658"/>
            <a:ext cx="1648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0" name="Equation" r:id="rId6" imgW="1663560" imgH="723600" progId="Equation.DSMT4">
                    <p:embed/>
                  </p:oleObj>
                </mc:Choice>
                <mc:Fallback>
                  <p:oleObj name="Equation" r:id="rId6" imgW="1663560" imgH="7236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6" y="2658"/>
                          <a:ext cx="1648" cy="8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4B3E3-0E04-4C4D-B286-2D12F49ABB97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 descr="step+noise+bl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11338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663" y="990600"/>
            <a:ext cx="6026150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Blurred Noisy 1D Step Edge</a:t>
            </a:r>
          </a:p>
        </p:txBody>
      </p:sp>
      <p:grpSp>
        <p:nvGrpSpPr>
          <p:cNvPr id="12292" name="Group 1"/>
          <p:cNvGrpSpPr>
            <a:grpSpLocks/>
          </p:cNvGrpSpPr>
          <p:nvPr/>
        </p:nvGrpSpPr>
        <p:grpSpPr bwMode="auto">
          <a:xfrm>
            <a:off x="447675" y="2286000"/>
            <a:ext cx="2914650" cy="1681163"/>
            <a:chOff x="447676" y="2286000"/>
            <a:chExt cx="2914650" cy="1681163"/>
          </a:xfrm>
        </p:grpSpPr>
        <p:sp>
          <p:nvSpPr>
            <p:cNvPr id="8200" name="Rectangle 9"/>
            <p:cNvSpPr>
              <a:spLocks noChangeArrowheads="1"/>
            </p:cNvSpPr>
            <p:nvPr/>
          </p:nvSpPr>
          <p:spPr bwMode="auto">
            <a:xfrm>
              <a:off x="447676" y="2286000"/>
              <a:ext cx="2914650" cy="16811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en-US" smtClean="0"/>
            </a:p>
          </p:txBody>
        </p:sp>
        <p:sp>
          <p:nvSpPr>
            <p:cNvPr id="12297" name="Line 10"/>
            <p:cNvSpPr>
              <a:spLocks noChangeShapeType="1"/>
            </p:cNvSpPr>
            <p:nvPr/>
          </p:nvSpPr>
          <p:spPr bwMode="auto">
            <a:xfrm>
              <a:off x="634512" y="3765423"/>
              <a:ext cx="25409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2298" name="Object 7"/>
            <p:cNvGraphicFramePr>
              <a:graphicFrameLocks noChangeAspect="1"/>
            </p:cNvGraphicFramePr>
            <p:nvPr/>
          </p:nvGraphicFramePr>
          <p:xfrm>
            <a:off x="557214" y="2541588"/>
            <a:ext cx="2697162" cy="909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4" name="Equation" r:id="rId5" imgW="1282680" imgH="444240" progId="Equation.DSMT4">
                    <p:embed/>
                  </p:oleObj>
                </mc:Choice>
                <mc:Fallback>
                  <p:oleObj name="Equation" r:id="rId5" imgW="1282680" imgH="44424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14" y="2541588"/>
                          <a:ext cx="2697162" cy="909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9CB233-D398-43E5-9A0A-AC73B8B4FEDF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tep+noise+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11338"/>
            <a:ext cx="55483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490663" y="990600"/>
            <a:ext cx="6026150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Blurred Noisy 1D Step Edge</a:t>
            </a:r>
          </a:p>
        </p:txBody>
      </p:sp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1524000" y="1681163"/>
            <a:ext cx="2078038" cy="2352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 smtClean="0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1563688" y="1728788"/>
            <a:ext cx="1193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J(32-4:32+4)=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0.1920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0.3416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0.0464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0.0177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0.3062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1.3043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1.0079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1.0082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1.0950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5957888" y="3429000"/>
            <a:ext cx="2078037" cy="2352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 smtClean="0"/>
          </a:p>
        </p:txBody>
      </p:sp>
      <p:sp>
        <p:nvSpPr>
          <p:cNvPr id="14343" name="Text Box 10"/>
          <p:cNvSpPr txBox="1">
            <a:spLocks noChangeArrowheads="1"/>
          </p:cNvSpPr>
          <p:nvPr/>
        </p:nvSpPr>
        <p:spPr bwMode="auto">
          <a:xfrm>
            <a:off x="6748463" y="3495675"/>
            <a:ext cx="1193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J(33-4:33+4)=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0.3416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0.0464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0.0177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0.3062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1.3043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1.0079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1.0082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1.0950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 1.2935</a:t>
            </a:r>
          </a:p>
        </p:txBody>
      </p:sp>
      <p:sp>
        <p:nvSpPr>
          <p:cNvPr id="14344" name="Text Box 12"/>
          <p:cNvSpPr txBox="1">
            <a:spLocks noChangeArrowheads="1"/>
          </p:cNvSpPr>
          <p:nvPr/>
        </p:nvSpPr>
        <p:spPr bwMode="auto">
          <a:xfrm>
            <a:off x="2701925" y="2824163"/>
            <a:ext cx="673100" cy="3143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0.5910</a:t>
            </a:r>
          </a:p>
        </p:txBody>
      </p:sp>
      <p:sp>
        <p:nvSpPr>
          <p:cNvPr id="14345" name="Text Box 13"/>
          <p:cNvSpPr txBox="1">
            <a:spLocks noChangeArrowheads="1"/>
          </p:cNvSpPr>
          <p:nvPr/>
        </p:nvSpPr>
        <p:spPr bwMode="auto">
          <a:xfrm>
            <a:off x="6165850" y="4572000"/>
            <a:ext cx="673100" cy="3143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0.7134</a:t>
            </a:r>
          </a:p>
        </p:txBody>
      </p:sp>
      <p:sp>
        <p:nvSpPr>
          <p:cNvPr id="14346" name="Text Box 17"/>
          <p:cNvSpPr txBox="1">
            <a:spLocks noChangeArrowheads="1"/>
          </p:cNvSpPr>
          <p:nvPr/>
        </p:nvSpPr>
        <p:spPr bwMode="auto">
          <a:xfrm>
            <a:off x="2711450" y="2487613"/>
            <a:ext cx="60801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mean</a:t>
            </a:r>
          </a:p>
        </p:txBody>
      </p:sp>
      <p:sp>
        <p:nvSpPr>
          <p:cNvPr id="14347" name="Text Box 18"/>
          <p:cNvSpPr txBox="1">
            <a:spLocks noChangeArrowheads="1"/>
          </p:cNvSpPr>
          <p:nvPr/>
        </p:nvSpPr>
        <p:spPr bwMode="auto">
          <a:xfrm>
            <a:off x="6175375" y="4235450"/>
            <a:ext cx="608013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mean</a:t>
            </a:r>
          </a:p>
        </p:txBody>
      </p:sp>
      <p:cxnSp>
        <p:nvCxnSpPr>
          <p:cNvPr id="14348" name="AutoShape 19"/>
          <p:cNvCxnSpPr>
            <a:cxnSpLocks noChangeShapeType="1"/>
            <a:stCxn id="14344" idx="3"/>
            <a:endCxn id="14349" idx="1"/>
          </p:cNvCxnSpPr>
          <p:nvPr/>
        </p:nvCxnSpPr>
        <p:spPr bwMode="auto">
          <a:xfrm>
            <a:off x="3384550" y="2981325"/>
            <a:ext cx="1022350" cy="1127125"/>
          </a:xfrm>
          <a:prstGeom prst="bentConnector3">
            <a:avLst>
              <a:gd name="adj1" fmla="val 49532"/>
            </a:avLst>
          </a:prstGeom>
          <a:noFill/>
          <a:ln w="127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9" name="Rectangle 20"/>
          <p:cNvSpPr>
            <a:spLocks noChangeArrowheads="1"/>
          </p:cNvSpPr>
          <p:nvPr/>
        </p:nvSpPr>
        <p:spPr bwMode="auto">
          <a:xfrm>
            <a:off x="4406900" y="3973513"/>
            <a:ext cx="347663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4350" name="Rectangle 22"/>
          <p:cNvSpPr>
            <a:spLocks noChangeArrowheads="1"/>
          </p:cNvSpPr>
          <p:nvPr/>
        </p:nvSpPr>
        <p:spPr bwMode="auto">
          <a:xfrm>
            <a:off x="4225925" y="3697288"/>
            <a:ext cx="4159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14351" name="AutoShape 23"/>
          <p:cNvCxnSpPr>
            <a:cxnSpLocks noChangeShapeType="1"/>
            <a:stCxn id="14345" idx="1"/>
            <a:endCxn id="14350" idx="3"/>
          </p:cNvCxnSpPr>
          <p:nvPr/>
        </p:nvCxnSpPr>
        <p:spPr bwMode="auto">
          <a:xfrm rot="10800000">
            <a:off x="4641850" y="3832225"/>
            <a:ext cx="1514475" cy="896938"/>
          </a:xfrm>
          <a:prstGeom prst="bentConnector3">
            <a:avLst>
              <a:gd name="adj1" fmla="val 49685"/>
            </a:avLst>
          </a:prstGeom>
          <a:noFill/>
          <a:ln w="127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17412C-E2B6-49BD-BEE5-F9B22613DFA0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step+noise+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09750"/>
            <a:ext cx="5548313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17538" y="990600"/>
            <a:ext cx="7734300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Median Filtered Noisy 1D Step Edge</a:t>
            </a:r>
          </a:p>
        </p:txBody>
      </p:sp>
      <p:grpSp>
        <p:nvGrpSpPr>
          <p:cNvPr id="15364" name="Group 1"/>
          <p:cNvGrpSpPr>
            <a:grpSpLocks/>
          </p:cNvGrpSpPr>
          <p:nvPr/>
        </p:nvGrpSpPr>
        <p:grpSpPr bwMode="auto">
          <a:xfrm>
            <a:off x="400050" y="2286000"/>
            <a:ext cx="3009900" cy="1681163"/>
            <a:chOff x="400051" y="2286000"/>
            <a:chExt cx="3009900" cy="1681163"/>
          </a:xfrm>
        </p:grpSpPr>
        <p:sp>
          <p:nvSpPr>
            <p:cNvPr id="10248" name="Rectangle 32"/>
            <p:cNvSpPr>
              <a:spLocks noChangeArrowheads="1"/>
            </p:cNvSpPr>
            <p:nvPr/>
          </p:nvSpPr>
          <p:spPr bwMode="auto">
            <a:xfrm>
              <a:off x="400051" y="2286000"/>
              <a:ext cx="3009900" cy="16811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en-US" smtClean="0"/>
            </a:p>
          </p:txBody>
        </p:sp>
        <p:sp>
          <p:nvSpPr>
            <p:cNvPr id="15369" name="Line 33"/>
            <p:cNvSpPr>
              <a:spLocks noChangeShapeType="1"/>
            </p:cNvSpPr>
            <p:nvPr/>
          </p:nvSpPr>
          <p:spPr bwMode="auto">
            <a:xfrm>
              <a:off x="592994" y="3765423"/>
              <a:ext cx="262401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5370" name="Object 34"/>
            <p:cNvGraphicFramePr>
              <a:graphicFrameLocks noChangeAspect="1"/>
            </p:cNvGraphicFramePr>
            <p:nvPr/>
          </p:nvGraphicFramePr>
          <p:xfrm>
            <a:off x="485776" y="2768600"/>
            <a:ext cx="28384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6" name="Equation" r:id="rId4" imgW="1600200" imgH="304560" progId="Equation.DSMT4">
                    <p:embed/>
                  </p:oleObj>
                </mc:Choice>
                <mc:Fallback>
                  <p:oleObj name="Equation" r:id="rId4" imgW="1600200" imgH="30456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76" y="2768600"/>
                          <a:ext cx="2838450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6CD288-6C69-41A4-A974-F239853626E6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tep+noise+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809750"/>
            <a:ext cx="5548313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617538" y="990600"/>
            <a:ext cx="7734300" cy="701675"/>
          </a:xfrm>
          <a:noFill/>
        </p:spPr>
        <p:txBody>
          <a:bodyPr wrap="none">
            <a:spAutoFit/>
          </a:bodyPr>
          <a:lstStyle/>
          <a:p>
            <a:r>
              <a:rPr lang="en-US" altLang="en-US" smtClean="0"/>
              <a:t>Median Filtered Noisy 1D Step Edge</a:t>
            </a:r>
          </a:p>
        </p:txBody>
      </p:sp>
      <p:sp>
        <p:nvSpPr>
          <p:cNvPr id="11271" name="Rectangle 4"/>
          <p:cNvSpPr>
            <a:spLocks noChangeArrowheads="1"/>
          </p:cNvSpPr>
          <p:nvPr/>
        </p:nvSpPr>
        <p:spPr bwMode="auto">
          <a:xfrm>
            <a:off x="1524000" y="1681163"/>
            <a:ext cx="2078038" cy="2352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en-US" smtClean="0"/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1563688" y="1728788"/>
            <a:ext cx="1954212" cy="2212975"/>
            <a:chOff x="1083" y="1378"/>
            <a:chExt cx="1355" cy="1580"/>
          </a:xfrm>
        </p:grpSpPr>
        <p:sp>
          <p:nvSpPr>
            <p:cNvPr id="16407" name="Text Box 6"/>
            <p:cNvSpPr txBox="1">
              <a:spLocks noChangeArrowheads="1"/>
            </p:cNvSpPr>
            <p:nvPr/>
          </p:nvSpPr>
          <p:spPr bwMode="auto">
            <a:xfrm>
              <a:off x="1083" y="1378"/>
              <a:ext cx="828" cy="1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J(32-4:32+4)=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0.1920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0.3416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0.0464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0.0177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0.3062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1.3043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1.0079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1.0082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1.0950</a:t>
              </a:r>
            </a:p>
          </p:txBody>
        </p:sp>
        <p:sp>
          <p:nvSpPr>
            <p:cNvPr id="16408" name="Text Box 7"/>
            <p:cNvSpPr txBox="1">
              <a:spLocks noChangeArrowheads="1"/>
            </p:cNvSpPr>
            <p:nvPr/>
          </p:nvSpPr>
          <p:spPr bwMode="auto">
            <a:xfrm>
              <a:off x="1861" y="1532"/>
              <a:ext cx="577" cy="1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0.0177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0.0464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0.1920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0.3062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0.3416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1.0079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1.0082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1.0950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1.3043</a:t>
              </a:r>
            </a:p>
          </p:txBody>
        </p:sp>
      </p:grpSp>
      <p:grpSp>
        <p:nvGrpSpPr>
          <p:cNvPr id="16390" name="Group 8"/>
          <p:cNvGrpSpPr>
            <a:grpSpLocks/>
          </p:cNvGrpSpPr>
          <p:nvPr/>
        </p:nvGrpSpPr>
        <p:grpSpPr bwMode="auto">
          <a:xfrm>
            <a:off x="5675313" y="3429000"/>
            <a:ext cx="2162175" cy="2352675"/>
            <a:chOff x="4070" y="2592"/>
            <a:chExt cx="1498" cy="1680"/>
          </a:xfrm>
        </p:grpSpPr>
        <p:sp>
          <p:nvSpPr>
            <p:cNvPr id="11284" name="Rectangle 9"/>
            <p:cNvSpPr>
              <a:spLocks noChangeArrowheads="1"/>
            </p:cNvSpPr>
            <p:nvPr/>
          </p:nvSpPr>
          <p:spPr bwMode="auto">
            <a:xfrm>
              <a:off x="4128" y="2592"/>
              <a:ext cx="1440" cy="1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en-US" smtClean="0"/>
            </a:p>
          </p:txBody>
        </p:sp>
        <p:sp>
          <p:nvSpPr>
            <p:cNvPr id="16405" name="Text Box 10"/>
            <p:cNvSpPr txBox="1">
              <a:spLocks noChangeArrowheads="1"/>
            </p:cNvSpPr>
            <p:nvPr/>
          </p:nvSpPr>
          <p:spPr bwMode="auto">
            <a:xfrm>
              <a:off x="4676" y="2640"/>
              <a:ext cx="827" cy="1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J(33-4:33+4)=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0.3416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0.0464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0.0177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0.3062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1.3043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1.0079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1.0082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1.0950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1.2935</a:t>
              </a:r>
            </a:p>
          </p:txBody>
        </p:sp>
        <p:sp>
          <p:nvSpPr>
            <p:cNvPr id="16406" name="Text Box 11"/>
            <p:cNvSpPr txBox="1">
              <a:spLocks noChangeArrowheads="1"/>
            </p:cNvSpPr>
            <p:nvPr/>
          </p:nvSpPr>
          <p:spPr bwMode="auto">
            <a:xfrm>
              <a:off x="4070" y="2784"/>
              <a:ext cx="576" cy="1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058" tIns="41029" rIns="82058" bIns="41029">
              <a:spAutoFit/>
            </a:bodyPr>
            <a:lstStyle>
              <a:lvl1pPr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820738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820738">
                <a:spcBef>
                  <a:spcPct val="20000"/>
                </a:spcBef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panose="01010601010101010101" pitchFamily="2" charset="2"/>
                <a:buChar char="l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0.0177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0.0464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0.3062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0.3416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1.0079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1.0082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1.0950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1.2935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1.3043</a:t>
              </a:r>
            </a:p>
          </p:txBody>
        </p:sp>
      </p:grpSp>
      <p:sp>
        <p:nvSpPr>
          <p:cNvPr id="16391" name="Rectangle 12"/>
          <p:cNvSpPr>
            <a:spLocks noChangeArrowheads="1"/>
          </p:cNvSpPr>
          <p:nvPr/>
        </p:nvSpPr>
        <p:spPr bwMode="auto">
          <a:xfrm>
            <a:off x="2909888" y="2824163"/>
            <a:ext cx="554037" cy="2682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6392" name="Rectangle 13"/>
          <p:cNvSpPr>
            <a:spLocks noChangeArrowheads="1"/>
          </p:cNvSpPr>
          <p:nvPr/>
        </p:nvSpPr>
        <p:spPr bwMode="auto">
          <a:xfrm>
            <a:off x="5910263" y="4572000"/>
            <a:ext cx="554037" cy="2682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6393" name="Text Box 16"/>
          <p:cNvSpPr txBox="1">
            <a:spLocks noChangeArrowheads="1"/>
          </p:cNvSpPr>
          <p:nvPr/>
        </p:nvSpPr>
        <p:spPr bwMode="auto">
          <a:xfrm>
            <a:off x="5830888" y="3495675"/>
            <a:ext cx="6572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CC00"/>
                </a:solidFill>
                <a:latin typeface="Arial" panose="020B0604020202020204" pitchFamily="34" charset="0"/>
              </a:rPr>
              <a:t>sorted</a:t>
            </a:r>
          </a:p>
        </p:txBody>
      </p:sp>
      <p:sp>
        <p:nvSpPr>
          <p:cNvPr id="16394" name="Text Box 17"/>
          <p:cNvSpPr txBox="1">
            <a:spLocks noChangeArrowheads="1"/>
          </p:cNvSpPr>
          <p:nvPr/>
        </p:nvSpPr>
        <p:spPr bwMode="auto">
          <a:xfrm>
            <a:off x="2851150" y="1747838"/>
            <a:ext cx="6572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CC00"/>
                </a:solidFill>
                <a:latin typeface="Arial" panose="020B0604020202020204" pitchFamily="34" charset="0"/>
              </a:rPr>
              <a:t>sorted</a:t>
            </a:r>
          </a:p>
        </p:txBody>
      </p: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3614738" y="2622550"/>
            <a:ext cx="7461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median</a:t>
            </a:r>
          </a:p>
        </p:txBody>
      </p:sp>
      <p:sp>
        <p:nvSpPr>
          <p:cNvPr id="16396" name="Text Box 19"/>
          <p:cNvSpPr txBox="1">
            <a:spLocks noChangeArrowheads="1"/>
          </p:cNvSpPr>
          <p:nvPr/>
        </p:nvSpPr>
        <p:spPr bwMode="auto">
          <a:xfrm>
            <a:off x="5000625" y="4773613"/>
            <a:ext cx="7461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058" tIns="41029" rIns="82058" bIns="41029">
            <a:spAutoFit/>
          </a:bodyPr>
          <a:lstStyle>
            <a:lvl1pPr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20738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20738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median</a:t>
            </a:r>
          </a:p>
        </p:txBody>
      </p:sp>
      <p:sp>
        <p:nvSpPr>
          <p:cNvPr id="16397" name="Rectangle 20"/>
          <p:cNvSpPr>
            <a:spLocks noChangeArrowheads="1"/>
          </p:cNvSpPr>
          <p:nvPr/>
        </p:nvSpPr>
        <p:spPr bwMode="auto">
          <a:xfrm>
            <a:off x="4433888" y="4557713"/>
            <a:ext cx="276225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6398" name="Rectangle 21"/>
          <p:cNvSpPr>
            <a:spLocks noChangeArrowheads="1"/>
          </p:cNvSpPr>
          <p:nvPr/>
        </p:nvSpPr>
        <p:spPr bwMode="auto">
          <a:xfrm>
            <a:off x="4502150" y="3086100"/>
            <a:ext cx="27781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anose="01010601010101010101" pitchFamily="2" charset="2"/>
              <a:buChar char="l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cxnSp>
        <p:nvCxnSpPr>
          <p:cNvPr id="16399" name="AutoShape 22"/>
          <p:cNvCxnSpPr>
            <a:cxnSpLocks noChangeShapeType="1"/>
            <a:stCxn id="16391" idx="3"/>
            <a:endCxn id="16397" idx="1"/>
          </p:cNvCxnSpPr>
          <p:nvPr/>
        </p:nvCxnSpPr>
        <p:spPr bwMode="auto">
          <a:xfrm>
            <a:off x="3473450" y="2959100"/>
            <a:ext cx="960438" cy="1700213"/>
          </a:xfrm>
          <a:prstGeom prst="bentConnector3">
            <a:avLst>
              <a:gd name="adj1" fmla="val 49421"/>
            </a:avLst>
          </a:prstGeom>
          <a:noFill/>
          <a:ln w="127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23"/>
          <p:cNvCxnSpPr>
            <a:cxnSpLocks noChangeShapeType="1"/>
            <a:stCxn id="16392" idx="1"/>
            <a:endCxn id="16398" idx="3"/>
          </p:cNvCxnSpPr>
          <p:nvPr/>
        </p:nvCxnSpPr>
        <p:spPr bwMode="auto">
          <a:xfrm rot="10800000">
            <a:off x="4779963" y="3187700"/>
            <a:ext cx="1120775" cy="1519238"/>
          </a:xfrm>
          <a:prstGeom prst="bentConnector3">
            <a:avLst>
              <a:gd name="adj1" fmla="val 49574"/>
            </a:avLst>
          </a:prstGeom>
          <a:noFill/>
          <a:ln w="127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 November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1999-2016 by Richard Alan Peters 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1CAC4-EB0B-49D2-A343-4B7004ED3761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00CC99"/>
      </a:hlink>
      <a:folHlink>
        <a:srgbClr val="0099CC"/>
      </a:folHlink>
    </a:clrScheme>
    <a:fontScheme name="Al's Theme Fon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</TotalTime>
  <Words>1892</Words>
  <Application>Microsoft Office PowerPoint</Application>
  <PresentationFormat>On-screen Show (4:3)</PresentationFormat>
  <Paragraphs>424</Paragraphs>
  <Slides>44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Symbol</vt:lpstr>
      <vt:lpstr>Times New Roman</vt:lpstr>
      <vt:lpstr>MT Extra</vt:lpstr>
      <vt:lpstr>Euclid Math Two</vt:lpstr>
      <vt:lpstr>Arial</vt:lpstr>
      <vt:lpstr>Comic Sans MS</vt:lpstr>
      <vt:lpstr>Monotype Sorts</vt:lpstr>
      <vt:lpstr>Courier New</vt:lpstr>
      <vt:lpstr>Euclid Symbol</vt:lpstr>
      <vt:lpstr>Default Design</vt:lpstr>
      <vt:lpstr>Equation</vt:lpstr>
      <vt:lpstr>PowerPoint Presentation</vt:lpstr>
      <vt:lpstr>The Median Filter</vt:lpstr>
      <vt:lpstr>Median Filter: General Definition</vt:lpstr>
      <vt:lpstr>Median Filter: General Definition</vt:lpstr>
      <vt:lpstr>A Noisy Step Edge</vt:lpstr>
      <vt:lpstr>Blurred Noisy 1D Step Edge</vt:lpstr>
      <vt:lpstr>Blurred Noisy 1D Step Edge</vt:lpstr>
      <vt:lpstr>Median Filtered Noisy 1D Step Edge</vt:lpstr>
      <vt:lpstr>Median Filtered Noisy 1D Step Edge</vt:lpstr>
      <vt:lpstr>Median vs. Blurred</vt:lpstr>
      <vt:lpstr>Median vs. Blurred</vt:lpstr>
      <vt:lpstr>Median vs. Blurred</vt:lpstr>
      <vt:lpstr>Median Filtering of Binary Images</vt:lpstr>
      <vt:lpstr>Median Filtering of Binary Images</vt:lpstr>
      <vt:lpstr>Filtering of Grayscale Images</vt:lpstr>
      <vt:lpstr>Filtering of Grayscale Images</vt:lpstr>
      <vt:lpstr>Filtering of Grayscale Images</vt:lpstr>
      <vt:lpstr>Filtering of Grayscale Images</vt:lpstr>
      <vt:lpstr>Filtering of Grayscale Images</vt:lpstr>
      <vt:lpstr>Filtering of Grayscale Images</vt:lpstr>
      <vt:lpstr>Filtering of Grayscale Images</vt:lpstr>
      <vt:lpstr>Filtering of Grayscale Images</vt:lpstr>
      <vt:lpstr>Filtering of Grayscale Images</vt:lpstr>
      <vt:lpstr>Limit and Root Images</vt:lpstr>
      <vt:lpstr>Limit and Root Images</vt:lpstr>
      <vt:lpstr>Limit and Root Images</vt:lpstr>
      <vt:lpstr>Median Filter Algorithm in Matlab</vt:lpstr>
      <vt:lpstr>Vector Median Filter</vt:lpstr>
      <vt:lpstr>Vector Median Filter</vt:lpstr>
      <vt:lpstr>Color Median Filter</vt:lpstr>
      <vt:lpstr>Color Median Filter</vt:lpstr>
      <vt:lpstr>Color Median Filter</vt:lpstr>
      <vt:lpstr>Color Median Filter</vt:lpstr>
      <vt:lpstr>Color Median Filter</vt:lpstr>
      <vt:lpstr>Color Median Filter</vt:lpstr>
      <vt:lpstr>Color Median Filter</vt:lpstr>
      <vt:lpstr>Color Median Filter</vt:lpstr>
      <vt:lpstr>Color Median Filter</vt:lpstr>
      <vt:lpstr>CMF vs. Standard Median on Individual Bands</vt:lpstr>
      <vt:lpstr>CMF vs. Standard Median on Individual Bands</vt:lpstr>
      <vt:lpstr>CMF vs. Standard Median on Individual Bands</vt:lpstr>
      <vt:lpstr>CMF vs. Standard Median on Individual Bands</vt:lpstr>
      <vt:lpstr>CMF vs. Standard Median on Individual Bands</vt:lpstr>
      <vt:lpstr>CMF vs. Standard Median on Individual Bands</vt:lpstr>
    </vt:vector>
  </TitlesOfParts>
  <Company>Vanderbilt University School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16:  The Median Filter</dc:title>
  <dc:subject>EECE/CS 253 Image Processing</dc:subject>
  <dc:creator>Richard Alan Peters II</dc:creator>
  <cp:keywords>Mathematical Morphology</cp:keywords>
  <dc:description>This work is licensed under the Creative Commons Attribution-Noncommercial 2.5 License.  To view a copy of this license, visit http://creativecommons.org/licenses/by-nc/2.5/ or send a letter to Creative Commons, 543 Howard Street, 5th Floor, San Francisco, California, 94105, USA.</dc:description>
  <cp:lastModifiedBy>Richard Alan Peters II</cp:lastModifiedBy>
  <cp:revision>50</cp:revision>
  <dcterms:created xsi:type="dcterms:W3CDTF">2001-09-05T15:36:53Z</dcterms:created>
  <dcterms:modified xsi:type="dcterms:W3CDTF">2016-11-11T00:43:43Z</dcterms:modified>
  <cp:category>lecture notes</cp:category>
</cp:coreProperties>
</file>